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20"/>
  </p:notesMasterIdLst>
  <p:sldIdLst>
    <p:sldId id="256" r:id="rId3"/>
    <p:sldId id="257" r:id="rId4"/>
    <p:sldId id="258" r:id="rId5"/>
    <p:sldId id="260" r:id="rId6"/>
    <p:sldId id="262" r:id="rId7"/>
    <p:sldId id="263" r:id="rId8"/>
    <p:sldId id="264" r:id="rId9"/>
    <p:sldId id="266" r:id="rId10"/>
    <p:sldId id="279" r:id="rId11"/>
    <p:sldId id="280" r:id="rId12"/>
    <p:sldId id="281" r:id="rId13"/>
    <p:sldId id="282" r:id="rId14"/>
    <p:sldId id="284" r:id="rId15"/>
    <p:sldId id="283" r:id="rId16"/>
    <p:sldId id="285" r:id="rId17"/>
    <p:sldId id="278" r:id="rId18"/>
    <p:sldId id="259" r:id="rId19"/>
  </p:sldIdLst>
  <p:sldSz cx="9144000" cy="5143500" type="screen16x9"/>
  <p:notesSz cx="6858000" cy="9144000"/>
  <p:embeddedFontLst>
    <p:embeddedFont>
      <p:font typeface="Poppins" panose="00000500000000000000" pitchFamily="2" charset="0"/>
      <p:regular r:id="rId21"/>
      <p:bold r:id="rId22"/>
      <p:italic r:id="rId23"/>
      <p:boldItalic r:id="rId24"/>
    </p:embeddedFont>
    <p:embeddedFont>
      <p:font typeface="Poppins Light" panose="00000400000000000000" pitchFamily="2" charset="0"/>
      <p:regular r:id="rId25"/>
      <p:bold r:id="rId26"/>
      <p:italic r:id="rId27"/>
      <p:boldItalic r:id="rId28"/>
    </p:embeddedFont>
    <p:embeddedFont>
      <p:font typeface="Poppins SemiBold" panose="000007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666" y="52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569ad431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8569ad431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FF0CB1E2-9F64-160D-7AA2-AD4510438840}"/>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402CC557-11ED-8AFF-DE5A-853903F5DC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59948BEE-9159-E7E4-1ADA-7218BB10AA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738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297C4C3-0AD5-C4C0-9DA8-025990C41580}"/>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17F6EDE7-9B5E-B50A-3868-34CD2FCE62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20D4146C-73CA-67A7-6CD7-A9422498B2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279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2615993A-8168-1370-F364-9CB01975A12E}"/>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588B317E-C670-9880-C48F-8F2C42F546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98A5DD9D-496C-3C4F-1AC0-62311B70AC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116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BC2695A8-3063-15E9-7478-96A179410DE6}"/>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65275B10-2BCF-3EA6-7EEE-24C584F2FE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21990329-73F4-4E31-3ACA-FE9FC566EA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95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F3EA1EC0-2EFD-59C9-152A-4D4DB985647E}"/>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D619FE7E-999B-E2BB-DA57-AAC8112EEB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155FBE3A-400D-65AD-0B69-B02CDFC48E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194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552DD574-BEB4-971C-C4BB-34BF41D7760D}"/>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BE7DF741-FBF0-66C9-9F10-3F7437020C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CF79AF3D-3577-FA5C-7FF8-7EB7BDC7BE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140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EABC0EE-1AD3-148C-BCCC-D2F668DE7421}"/>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7DC5C7B4-06AB-3953-1B63-E7EE65DCB9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874722C3-6231-7FFF-EB9D-EFCA6F22A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538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8569ad431c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8569ad431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8569ad431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8569ad431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8569ad431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E415CF29-BDEB-754E-6308-8BFDCFA0ACEC}"/>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1C71E2E1-C5F9-A903-2338-A26BF51F16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F65F87BA-2650-E38B-0C50-6E950556A6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80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576B4DD-6DB8-BC01-61CB-B0140754FA23}"/>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7BCA8F0F-D5B1-382B-54B4-900DD6F48B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4B623D8B-BAB9-728E-9D42-7499F26DBB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610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B4BD6D8B-FCD8-5B6C-64FE-525AF341A14C}"/>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27AD6F16-D7B0-E50B-AB2C-49C52C4614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44C84FD2-1919-B327-49AC-92AEECA209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772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68BC6C12-1F2E-79AB-9913-3ADBA37EA86B}"/>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F26E2512-2056-7C2E-F2EC-A56A35C524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9ABCCD28-52DD-FC8E-D079-ACD70D3992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20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1465B5EA-A020-1C33-9223-6B7962CFF938}"/>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36110FD4-694F-1BBA-2A79-BA8E4E6539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E211F13C-6B3C-6B0C-A77B-27F2592E3C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866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2F69791F-DD7A-8C9A-60EC-9A48F266E215}"/>
            </a:ext>
          </a:extLst>
        </p:cNvPr>
        <p:cNvGrpSpPr/>
        <p:nvPr/>
      </p:nvGrpSpPr>
      <p:grpSpPr>
        <a:xfrm>
          <a:off x="0" y="0"/>
          <a:ext cx="0" cy="0"/>
          <a:chOff x="0" y="0"/>
          <a:chExt cx="0" cy="0"/>
        </a:xfrm>
      </p:grpSpPr>
      <p:sp>
        <p:nvSpPr>
          <p:cNvPr id="97" name="Google Shape;97;g28569ad431c_0_80:notes">
            <a:extLst>
              <a:ext uri="{FF2B5EF4-FFF2-40B4-BE49-F238E27FC236}">
                <a16:creationId xmlns:a16="http://schemas.microsoft.com/office/drawing/2014/main" id="{4BA6E53D-2E3A-F206-7F04-2509685817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8569ad431c_0_80:notes">
            <a:extLst>
              <a:ext uri="{FF2B5EF4-FFF2-40B4-BE49-F238E27FC236}">
                <a16:creationId xmlns:a16="http://schemas.microsoft.com/office/drawing/2014/main" id="{DC97B438-6274-64EC-0FD0-DCB0546677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053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215700" y="859800"/>
            <a:ext cx="4020300" cy="24042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lt1"/>
              </a:buClr>
              <a:buSzPts val="4000"/>
              <a:buNone/>
              <a:defRPr sz="4000">
                <a:solidFill>
                  <a:schemeClr val="lt1"/>
                </a:solidFill>
              </a:defRPr>
            </a:lvl1pPr>
            <a:lvl2pPr lvl="1" algn="ctr" rtl="0">
              <a:lnSpc>
                <a:spcPct val="100000"/>
              </a:lnSpc>
              <a:spcBef>
                <a:spcPts val="0"/>
              </a:spcBef>
              <a:spcAft>
                <a:spcPts val="0"/>
              </a:spcAft>
              <a:buSzPts val="4100"/>
              <a:buNone/>
              <a:defRPr sz="4100"/>
            </a:lvl2pPr>
            <a:lvl3pPr lvl="2" algn="ctr" rtl="0">
              <a:lnSpc>
                <a:spcPct val="100000"/>
              </a:lnSpc>
              <a:spcBef>
                <a:spcPts val="0"/>
              </a:spcBef>
              <a:spcAft>
                <a:spcPts val="0"/>
              </a:spcAft>
              <a:buSzPts val="4100"/>
              <a:buNone/>
              <a:defRPr sz="4100"/>
            </a:lvl3pPr>
            <a:lvl4pPr lvl="3" algn="ctr" rtl="0">
              <a:lnSpc>
                <a:spcPct val="100000"/>
              </a:lnSpc>
              <a:spcBef>
                <a:spcPts val="0"/>
              </a:spcBef>
              <a:spcAft>
                <a:spcPts val="0"/>
              </a:spcAft>
              <a:buSzPts val="4100"/>
              <a:buNone/>
              <a:defRPr sz="4100"/>
            </a:lvl4pPr>
            <a:lvl5pPr lvl="4" algn="ctr" rtl="0">
              <a:lnSpc>
                <a:spcPct val="100000"/>
              </a:lnSpc>
              <a:spcBef>
                <a:spcPts val="0"/>
              </a:spcBef>
              <a:spcAft>
                <a:spcPts val="0"/>
              </a:spcAft>
              <a:buSzPts val="4100"/>
              <a:buNone/>
              <a:defRPr sz="4100"/>
            </a:lvl5pPr>
            <a:lvl6pPr lvl="5" algn="ctr" rtl="0">
              <a:lnSpc>
                <a:spcPct val="100000"/>
              </a:lnSpc>
              <a:spcBef>
                <a:spcPts val="0"/>
              </a:spcBef>
              <a:spcAft>
                <a:spcPts val="0"/>
              </a:spcAft>
              <a:buSzPts val="4100"/>
              <a:buNone/>
              <a:defRPr sz="4100"/>
            </a:lvl6pPr>
            <a:lvl7pPr lvl="6" algn="ctr" rtl="0">
              <a:lnSpc>
                <a:spcPct val="100000"/>
              </a:lnSpc>
              <a:spcBef>
                <a:spcPts val="0"/>
              </a:spcBef>
              <a:spcAft>
                <a:spcPts val="0"/>
              </a:spcAft>
              <a:buSzPts val="4100"/>
              <a:buNone/>
              <a:defRPr sz="4100"/>
            </a:lvl7pPr>
            <a:lvl8pPr lvl="7" algn="ctr" rtl="0">
              <a:lnSpc>
                <a:spcPct val="100000"/>
              </a:lnSpc>
              <a:spcBef>
                <a:spcPts val="0"/>
              </a:spcBef>
              <a:spcAft>
                <a:spcPts val="0"/>
              </a:spcAft>
              <a:buSzPts val="4100"/>
              <a:buNone/>
              <a:defRPr sz="4100"/>
            </a:lvl8pPr>
            <a:lvl9pPr lvl="8" algn="ctr" rtl="0">
              <a:lnSpc>
                <a:spcPct val="100000"/>
              </a:lnSpc>
              <a:spcBef>
                <a:spcPts val="0"/>
              </a:spcBef>
              <a:spcAft>
                <a:spcPts val="0"/>
              </a:spcAft>
              <a:buSzPts val="4100"/>
              <a:buNone/>
              <a:defRPr sz="4100"/>
            </a:lvl9pPr>
          </a:lstStyle>
          <a:p>
            <a:endParaRPr/>
          </a:p>
        </p:txBody>
      </p:sp>
      <p:sp>
        <p:nvSpPr>
          <p:cNvPr id="56" name="Google Shape;56;p14"/>
          <p:cNvSpPr txBox="1">
            <a:spLocks noGrp="1"/>
          </p:cNvSpPr>
          <p:nvPr>
            <p:ph type="subTitle" idx="1"/>
          </p:nvPr>
        </p:nvSpPr>
        <p:spPr>
          <a:xfrm>
            <a:off x="215700" y="4107600"/>
            <a:ext cx="4248300" cy="5907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1900"/>
              <a:buNone/>
              <a:defRPr sz="1900"/>
            </a:lvl2pPr>
            <a:lvl3pPr lvl="2" algn="l" rtl="0">
              <a:lnSpc>
                <a:spcPct val="100000"/>
              </a:lnSpc>
              <a:spcBef>
                <a:spcPts val="0"/>
              </a:spcBef>
              <a:spcAft>
                <a:spcPts val="0"/>
              </a:spcAft>
              <a:buSzPts val="1900"/>
              <a:buNone/>
              <a:defRPr sz="1900"/>
            </a:lvl3pPr>
            <a:lvl4pPr lvl="3" algn="l" rtl="0">
              <a:lnSpc>
                <a:spcPct val="100000"/>
              </a:lnSpc>
              <a:spcBef>
                <a:spcPts val="0"/>
              </a:spcBef>
              <a:spcAft>
                <a:spcPts val="0"/>
              </a:spcAft>
              <a:buSzPts val="1900"/>
              <a:buNone/>
              <a:defRPr sz="1900"/>
            </a:lvl4pPr>
            <a:lvl5pPr lvl="4" algn="l" rtl="0">
              <a:lnSpc>
                <a:spcPct val="100000"/>
              </a:lnSpc>
              <a:spcBef>
                <a:spcPts val="0"/>
              </a:spcBef>
              <a:spcAft>
                <a:spcPts val="0"/>
              </a:spcAft>
              <a:buSzPts val="1900"/>
              <a:buNone/>
              <a:defRPr sz="1900"/>
            </a:lvl5pPr>
            <a:lvl6pPr lvl="5" algn="l" rtl="0">
              <a:lnSpc>
                <a:spcPct val="100000"/>
              </a:lnSpc>
              <a:spcBef>
                <a:spcPts val="0"/>
              </a:spcBef>
              <a:spcAft>
                <a:spcPts val="0"/>
              </a:spcAft>
              <a:buSzPts val="1900"/>
              <a:buNone/>
              <a:defRPr sz="1900"/>
            </a:lvl6pPr>
            <a:lvl7pPr lvl="6" algn="l" rtl="0">
              <a:lnSpc>
                <a:spcPct val="100000"/>
              </a:lnSpc>
              <a:spcBef>
                <a:spcPts val="0"/>
              </a:spcBef>
              <a:spcAft>
                <a:spcPts val="0"/>
              </a:spcAft>
              <a:buSzPts val="1900"/>
              <a:buNone/>
              <a:defRPr sz="1900"/>
            </a:lvl7pPr>
            <a:lvl8pPr lvl="7" algn="l" rtl="0">
              <a:lnSpc>
                <a:spcPct val="100000"/>
              </a:lnSpc>
              <a:spcBef>
                <a:spcPts val="0"/>
              </a:spcBef>
              <a:spcAft>
                <a:spcPts val="0"/>
              </a:spcAft>
              <a:buSzPts val="1900"/>
              <a:buNone/>
              <a:defRPr sz="1900"/>
            </a:lvl8pPr>
            <a:lvl9pPr lvl="8" algn="l" rtl="0">
              <a:lnSpc>
                <a:spcPct val="100000"/>
              </a:lnSpc>
              <a:spcBef>
                <a:spcPts val="0"/>
              </a:spcBef>
              <a:spcAft>
                <a:spcPts val="0"/>
              </a:spcAft>
              <a:buSzPts val="1900"/>
              <a:buNone/>
              <a:defRPr sz="1900"/>
            </a:lvl9pPr>
          </a:lstStyle>
          <a:p>
            <a:endParaRPr/>
          </a:p>
        </p:txBody>
      </p:sp>
      <p:sp>
        <p:nvSpPr>
          <p:cNvPr id="57" name="Google Shape;57;p14"/>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080000" y="1958850"/>
            <a:ext cx="69840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3200"/>
              <a:buNone/>
              <a:defRPr sz="3200">
                <a:solidFill>
                  <a:schemeClr val="lt1"/>
                </a:solidFill>
              </a:defRPr>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sp>
        <p:nvSpPr>
          <p:cNvPr id="60" name="Google Shape;60;p15"/>
          <p:cNvSpPr txBox="1">
            <a:spLocks noGrp="1"/>
          </p:cNvSpPr>
          <p:nvPr>
            <p:ph type="sldNum" idx="12"/>
          </p:nvPr>
        </p:nvSpPr>
        <p:spPr>
          <a:xfrm>
            <a:off x="8472458" y="48156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672450"/>
            <a:ext cx="54843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355375"/>
            <a:ext cx="8520600" cy="30468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Font typeface="Poppins"/>
              <a:buChar char="●"/>
              <a:defRPr>
                <a:latin typeface="Poppins"/>
                <a:ea typeface="Poppins"/>
                <a:cs typeface="Poppins"/>
                <a:sym typeface="Poppins"/>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265500" y="1425175"/>
            <a:ext cx="2638500" cy="14823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Clr>
                <a:schemeClr val="lt1"/>
              </a:buClr>
              <a:buSzPts val="3300"/>
              <a:buNone/>
              <a:defRPr sz="3300">
                <a:solidFill>
                  <a:schemeClr val="lt1"/>
                </a:solidFill>
              </a:defRPr>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67" name="Google Shape;67;p17"/>
          <p:cNvSpPr txBox="1">
            <a:spLocks noGrp="1"/>
          </p:cNvSpPr>
          <p:nvPr>
            <p:ph type="subTitle" idx="1"/>
          </p:nvPr>
        </p:nvSpPr>
        <p:spPr>
          <a:xfrm>
            <a:off x="265500" y="3144000"/>
            <a:ext cx="2386500" cy="768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1pPr>
            <a:lvl2pPr lvl="1" algn="ctr" rt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2pPr>
            <a:lvl3pPr lvl="2" algn="ctr" rt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3pPr>
            <a:lvl4pPr lvl="3" algn="ctr" rt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4pPr>
            <a:lvl5pPr lvl="4" algn="ctr" rt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5pPr>
            <a:lvl6pPr lvl="5" algn="ctr" rt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6pPr>
            <a:lvl7pPr lvl="6" algn="ctr" rt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7pPr>
            <a:lvl8pPr lvl="7" algn="ctr" rt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8pPr>
            <a:lvl9pPr lvl="8" algn="ctr" rtl="0">
              <a:lnSpc>
                <a:spcPct val="100000"/>
              </a:lnSpc>
              <a:spcBef>
                <a:spcPts val="0"/>
              </a:spcBef>
              <a:spcAft>
                <a:spcPts val="0"/>
              </a:spcAft>
              <a:buClr>
                <a:srgbClr val="C3F73A"/>
              </a:buClr>
              <a:buSzPts val="1700"/>
              <a:buFont typeface="Poppins Light"/>
              <a:buNone/>
              <a:defRPr sz="1700">
                <a:solidFill>
                  <a:srgbClr val="C3F73A"/>
                </a:solidFill>
                <a:latin typeface="Poppins Light"/>
                <a:ea typeface="Poppins Light"/>
                <a:cs typeface="Poppins Light"/>
                <a:sym typeface="Poppins Light"/>
              </a:defRPr>
            </a:lvl9pPr>
          </a:lstStyle>
          <a:p>
            <a:endParaRPr/>
          </a:p>
        </p:txBody>
      </p:sp>
      <p:sp>
        <p:nvSpPr>
          <p:cNvPr id="68" name="Google Shape;68;p17"/>
          <p:cNvSpPr txBox="1">
            <a:spLocks noGrp="1"/>
          </p:cNvSpPr>
          <p:nvPr>
            <p:ph type="body" idx="2"/>
          </p:nvPr>
        </p:nvSpPr>
        <p:spPr>
          <a:xfrm>
            <a:off x="3972000" y="724075"/>
            <a:ext cx="48045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69" name="Google Shape;69;p17"/>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579775"/>
            <a:ext cx="54843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3" name="Google Shape;73;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4" name="Google Shape;74;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5" name="Google Shape;75;p19"/>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1829850" y="2065025"/>
            <a:ext cx="54843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Clr>
                <a:schemeClr val="lt1"/>
              </a:buClr>
              <a:buSzPts val="2800"/>
              <a:buNone/>
              <a:defRPr>
                <a:solidFill>
                  <a:schemeClr val="lt1"/>
                </a:solidFill>
              </a:defRPr>
            </a:lvl1pPr>
            <a:lvl2pPr lvl="1" algn="l" rtl="0">
              <a:lnSpc>
                <a:spcPct val="100000"/>
              </a:lnSpc>
              <a:spcBef>
                <a:spcPts val="0"/>
              </a:spcBef>
              <a:spcAft>
                <a:spcPts val="0"/>
              </a:spcAft>
              <a:buClr>
                <a:schemeClr val="lt1"/>
              </a:buClr>
              <a:buSzPts val="2800"/>
              <a:buNone/>
              <a:defRPr>
                <a:solidFill>
                  <a:schemeClr val="lt1"/>
                </a:solidFill>
              </a:defRPr>
            </a:lvl2pPr>
            <a:lvl3pPr lvl="2" algn="l" rtl="0">
              <a:lnSpc>
                <a:spcPct val="100000"/>
              </a:lnSpc>
              <a:spcBef>
                <a:spcPts val="0"/>
              </a:spcBef>
              <a:spcAft>
                <a:spcPts val="0"/>
              </a:spcAft>
              <a:buClr>
                <a:schemeClr val="lt1"/>
              </a:buClr>
              <a:buSzPts val="2800"/>
              <a:buNone/>
              <a:defRPr>
                <a:solidFill>
                  <a:schemeClr val="lt1"/>
                </a:solidFill>
              </a:defRPr>
            </a:lvl3pPr>
            <a:lvl4pPr lvl="3" algn="l" rtl="0">
              <a:lnSpc>
                <a:spcPct val="100000"/>
              </a:lnSpc>
              <a:spcBef>
                <a:spcPts val="0"/>
              </a:spcBef>
              <a:spcAft>
                <a:spcPts val="0"/>
              </a:spcAft>
              <a:buClr>
                <a:schemeClr val="lt1"/>
              </a:buClr>
              <a:buSzPts val="2800"/>
              <a:buNone/>
              <a:defRPr>
                <a:solidFill>
                  <a:schemeClr val="lt1"/>
                </a:solidFill>
              </a:defRPr>
            </a:lvl4pPr>
            <a:lvl5pPr lvl="4" algn="l" rtl="0">
              <a:lnSpc>
                <a:spcPct val="100000"/>
              </a:lnSpc>
              <a:spcBef>
                <a:spcPts val="0"/>
              </a:spcBef>
              <a:spcAft>
                <a:spcPts val="0"/>
              </a:spcAft>
              <a:buClr>
                <a:schemeClr val="lt1"/>
              </a:buClr>
              <a:buSzPts val="2800"/>
              <a:buNone/>
              <a:defRPr>
                <a:solidFill>
                  <a:schemeClr val="lt1"/>
                </a:solidFill>
              </a:defRPr>
            </a:lvl5pPr>
            <a:lvl6pPr lvl="5" algn="l" rtl="0">
              <a:lnSpc>
                <a:spcPct val="100000"/>
              </a:lnSpc>
              <a:spcBef>
                <a:spcPts val="0"/>
              </a:spcBef>
              <a:spcAft>
                <a:spcPts val="0"/>
              </a:spcAft>
              <a:buClr>
                <a:schemeClr val="lt1"/>
              </a:buClr>
              <a:buSzPts val="2800"/>
              <a:buNone/>
              <a:defRPr>
                <a:solidFill>
                  <a:schemeClr val="lt1"/>
                </a:solidFill>
              </a:defRPr>
            </a:lvl6pPr>
            <a:lvl7pPr lvl="6" algn="l" rtl="0">
              <a:lnSpc>
                <a:spcPct val="100000"/>
              </a:lnSpc>
              <a:spcBef>
                <a:spcPts val="0"/>
              </a:spcBef>
              <a:spcAft>
                <a:spcPts val="0"/>
              </a:spcAft>
              <a:buClr>
                <a:schemeClr val="lt1"/>
              </a:buClr>
              <a:buSzPts val="2800"/>
              <a:buNone/>
              <a:defRPr>
                <a:solidFill>
                  <a:schemeClr val="lt1"/>
                </a:solidFill>
              </a:defRPr>
            </a:lvl7pPr>
            <a:lvl8pPr lvl="7" algn="l" rtl="0">
              <a:lnSpc>
                <a:spcPct val="100000"/>
              </a:lnSpc>
              <a:spcBef>
                <a:spcPts val="0"/>
              </a:spcBef>
              <a:spcAft>
                <a:spcPts val="0"/>
              </a:spcAft>
              <a:buClr>
                <a:schemeClr val="lt1"/>
              </a:buClr>
              <a:buSzPts val="2800"/>
              <a:buNone/>
              <a:defRPr>
                <a:solidFill>
                  <a:schemeClr val="lt1"/>
                </a:solidFill>
              </a:defRPr>
            </a:lvl8pPr>
            <a:lvl9pPr lvl="8" algn="l" rtl="0">
              <a:lnSpc>
                <a:spcPct val="100000"/>
              </a:lnSpc>
              <a:spcBef>
                <a:spcPts val="0"/>
              </a:spcBef>
              <a:spcAft>
                <a:spcPts val="0"/>
              </a:spcAft>
              <a:buClr>
                <a:schemeClr val="lt1"/>
              </a:buClr>
              <a:buSzPts val="2800"/>
              <a:buNone/>
              <a:defRPr>
                <a:solidFill>
                  <a:schemeClr val="lt1"/>
                </a:solidFill>
              </a:defRPr>
            </a:lvl9pPr>
          </a:lstStyle>
          <a:p>
            <a:endParaRPr/>
          </a:p>
        </p:txBody>
      </p:sp>
      <p:sp>
        <p:nvSpPr>
          <p:cNvPr id="78" name="Google Shape;78;p20"/>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81" name="Google Shape;81;p2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84" name="Google Shape;84;p22"/>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0D606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jp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579775"/>
            <a:ext cx="54843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rgbClr val="0D606D"/>
              </a:buClr>
              <a:buSzPts val="2800"/>
              <a:buFont typeface="Poppins"/>
              <a:buNone/>
              <a:defRPr sz="2800" b="1" i="0" u="none" strike="noStrike" cap="none">
                <a:solidFill>
                  <a:srgbClr val="0D606D"/>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355375"/>
            <a:ext cx="8520600" cy="30468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2"/>
              </a:buClr>
              <a:buSzPts val="1800"/>
              <a:buFont typeface="Poppins SemiBold"/>
              <a:buChar char="●"/>
              <a:defRPr sz="1800" b="0" i="0" u="none" strike="noStrike" cap="none">
                <a:solidFill>
                  <a:schemeClr val="accent2"/>
                </a:solidFill>
                <a:latin typeface="Poppins SemiBold"/>
                <a:ea typeface="Poppins SemiBold"/>
                <a:cs typeface="Poppins SemiBold"/>
                <a:sym typeface="Poppins SemiBold"/>
              </a:defRPr>
            </a:lvl1pPr>
            <a:lvl2pPr marL="914400" marR="0" lvl="1" indent="-317500" algn="l" rtl="0">
              <a:lnSpc>
                <a:spcPct val="115000"/>
              </a:lnSpc>
              <a:spcBef>
                <a:spcPts val="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accent2"/>
              </a:buClr>
              <a:buSzPts val="1400"/>
              <a:buFont typeface="Poppins"/>
              <a:buChar char="■"/>
              <a:defRPr sz="1400" b="0" i="0" u="none" strike="noStrike" cap="none">
                <a:solidFill>
                  <a:schemeClr val="accent2"/>
                </a:solidFill>
                <a:latin typeface="Poppins"/>
                <a:ea typeface="Poppins"/>
                <a:cs typeface="Poppins"/>
                <a:sym typeface="Poppins"/>
              </a:defRPr>
            </a:lvl9pPr>
          </a:lstStyle>
          <a:p>
            <a:endParaRPr/>
          </a:p>
        </p:txBody>
      </p:sp>
      <p:sp>
        <p:nvSpPr>
          <p:cNvPr id="53" name="Google Shape;53;p13"/>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3"/>
          <p:cNvSpPr txBox="1">
            <a:spLocks noGrp="1"/>
          </p:cNvSpPr>
          <p:nvPr>
            <p:ph type="ctrTitle"/>
          </p:nvPr>
        </p:nvSpPr>
        <p:spPr>
          <a:xfrm>
            <a:off x="215700" y="699825"/>
            <a:ext cx="4520422" cy="2564175"/>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4000"/>
              <a:buNone/>
            </a:pPr>
            <a:r>
              <a:rPr lang="en" sz="2800" dirty="0"/>
              <a:t>ANALISIS TREN GLOBAL UNTUK STRATEGI PELUNCURAN GAME BARU</a:t>
            </a:r>
            <a:endParaRPr sz="2800" dirty="0"/>
          </a:p>
        </p:txBody>
      </p:sp>
      <p:sp>
        <p:nvSpPr>
          <p:cNvPr id="90" name="Google Shape;90;p23"/>
          <p:cNvSpPr txBox="1">
            <a:spLocks noGrp="1"/>
          </p:cNvSpPr>
          <p:nvPr>
            <p:ph type="subTitle" idx="1"/>
          </p:nvPr>
        </p:nvSpPr>
        <p:spPr>
          <a:xfrm>
            <a:off x="215700" y="4443675"/>
            <a:ext cx="4248300" cy="5907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SzPts val="2235"/>
              <a:buNone/>
            </a:pPr>
            <a:r>
              <a:rPr lang="en" dirty="0"/>
              <a:t>Iqbal A</a:t>
            </a:r>
            <a:r>
              <a:rPr lang="en-ID" dirty="0"/>
              <a:t>l</a:t>
            </a:r>
            <a:r>
              <a:rPr lang="en" dirty="0"/>
              <a:t>faridzi H</a:t>
            </a:r>
            <a:r>
              <a:rPr lang="en-ID" dirty="0"/>
              <a:t>a</a:t>
            </a:r>
            <a:r>
              <a:rPr lang="en" dirty="0"/>
              <a:t>kim</a:t>
            </a:r>
            <a:endParaRPr dirty="0"/>
          </a:p>
        </p:txBody>
      </p:sp>
      <p:sp>
        <p:nvSpPr>
          <p:cNvPr id="91" name="Google Shape;91;p23"/>
          <p:cNvSpPr txBox="1"/>
          <p:nvPr/>
        </p:nvSpPr>
        <p:spPr>
          <a:xfrm>
            <a:off x="215700" y="3852975"/>
            <a:ext cx="4248300" cy="590700"/>
          </a:xfrm>
          <a:prstGeom prst="rect">
            <a:avLst/>
          </a:prstGeom>
          <a:noFill/>
          <a:ln>
            <a:noFill/>
          </a:ln>
        </p:spPr>
        <p:txBody>
          <a:bodyPr spcFirstLastPara="1" wrap="square" lIns="91425" tIns="91425" rIns="91425" bIns="91425" anchor="ctr" anchorCtr="0">
            <a:normAutofit fontScale="85000" lnSpcReduction="20000"/>
          </a:bodyPr>
          <a:lstStyle/>
          <a:p>
            <a:pPr marL="0" lvl="0" indent="0" algn="l" rtl="0">
              <a:spcBef>
                <a:spcPts val="0"/>
              </a:spcBef>
              <a:spcAft>
                <a:spcPts val="0"/>
              </a:spcAft>
              <a:buNone/>
            </a:pPr>
            <a:r>
              <a:rPr lang="en" sz="1900" dirty="0">
                <a:solidFill>
                  <a:srgbClr val="212121"/>
                </a:solidFill>
                <a:latin typeface="Poppins SemiBold"/>
                <a:ea typeface="Poppins SemiBold"/>
                <a:cs typeface="Poppins SemiBold"/>
                <a:sym typeface="Poppins SemiBold"/>
              </a:rPr>
              <a:t>Bootcamp Data Analyst with SQL &amp; Python using Google Platform</a:t>
            </a:r>
            <a:endParaRPr sz="1900" dirty="0">
              <a:solidFill>
                <a:srgbClr val="212121"/>
              </a:solidFill>
              <a:latin typeface="Poppins SemiBold"/>
              <a:ea typeface="Poppins SemiBold"/>
              <a:cs typeface="Poppins SemiBold"/>
              <a:sym typeface="Poppi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3A751DB3-6704-A785-DEE3-936D9ADCD74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C37AB38-B2BF-FB79-7F06-0236F7E9DE83}"/>
              </a:ext>
            </a:extLst>
          </p:cNvPr>
          <p:cNvSpPr txBox="1"/>
          <p:nvPr/>
        </p:nvSpPr>
        <p:spPr>
          <a:xfrm>
            <a:off x="682168" y="830328"/>
            <a:ext cx="6807565" cy="584775"/>
          </a:xfrm>
          <a:prstGeom prst="rect">
            <a:avLst/>
          </a:prstGeom>
          <a:noFill/>
        </p:spPr>
        <p:txBody>
          <a:bodyPr wrap="square" rtlCol="0">
            <a:spAutoFit/>
          </a:bodyPr>
          <a:lstStyle/>
          <a:p>
            <a:r>
              <a:rPr lang="en-US" sz="1600" dirty="0" err="1"/>
              <a:t>Melakukan</a:t>
            </a:r>
            <a:r>
              <a:rPr lang="en-US" sz="1600" dirty="0"/>
              <a:t> pivoting: </a:t>
            </a:r>
            <a:r>
              <a:rPr lang="en-US" sz="1600" dirty="0" err="1"/>
              <a:t>Perbandingan</a:t>
            </a:r>
            <a:r>
              <a:rPr lang="en-US" sz="1600" dirty="0"/>
              <a:t> </a:t>
            </a:r>
            <a:r>
              <a:rPr lang="en-US" sz="1600" dirty="0" err="1"/>
              <a:t>penjualan</a:t>
            </a:r>
            <a:r>
              <a:rPr lang="en-US" sz="1600" dirty="0"/>
              <a:t> </a:t>
            </a:r>
            <a:r>
              <a:rPr lang="en-US" sz="1600" i="1" dirty="0"/>
              <a:t>Game </a:t>
            </a:r>
            <a:r>
              <a:rPr lang="en-US" sz="1600" dirty="0"/>
              <a:t>Amerika Utara vs </a:t>
            </a:r>
            <a:r>
              <a:rPr lang="en-US" sz="1600" dirty="0" err="1"/>
              <a:t>Jepang</a:t>
            </a:r>
            <a:endParaRPr lang="en-US" sz="1600" dirty="0"/>
          </a:p>
        </p:txBody>
      </p:sp>
      <p:sp>
        <p:nvSpPr>
          <p:cNvPr id="7" name="TextBox 6">
            <a:extLst>
              <a:ext uri="{FF2B5EF4-FFF2-40B4-BE49-F238E27FC236}">
                <a16:creationId xmlns:a16="http://schemas.microsoft.com/office/drawing/2014/main" id="{E73A9C7F-E36C-7843-1212-D0E4A6E9F397}"/>
              </a:ext>
            </a:extLst>
          </p:cNvPr>
          <p:cNvSpPr txBox="1"/>
          <p:nvPr/>
        </p:nvSpPr>
        <p:spPr>
          <a:xfrm>
            <a:off x="5086494" y="1420073"/>
            <a:ext cx="3869938" cy="2554545"/>
          </a:xfrm>
          <a:prstGeom prst="rect">
            <a:avLst/>
          </a:prstGeom>
          <a:noFill/>
        </p:spPr>
        <p:txBody>
          <a:bodyPr wrap="square" rtlCol="0">
            <a:spAutoFit/>
          </a:bodyPr>
          <a:lstStyle/>
          <a:p>
            <a:r>
              <a:rPr lang="en-US" sz="1600" dirty="0"/>
              <a:t>Lalu </a:t>
            </a:r>
            <a:r>
              <a:rPr lang="en-US" sz="1600" dirty="0" err="1"/>
              <a:t>bagaimana</a:t>
            </a:r>
            <a:r>
              <a:rPr lang="en-US" sz="1600" dirty="0"/>
              <a:t> </a:t>
            </a:r>
            <a:r>
              <a:rPr lang="en-US" sz="1600" dirty="0" err="1"/>
              <a:t>jika</a:t>
            </a:r>
            <a:r>
              <a:rPr lang="en-US" sz="1600" dirty="0"/>
              <a:t> </a:t>
            </a:r>
            <a:r>
              <a:rPr lang="en-US" sz="1600" dirty="0" err="1"/>
              <a:t>kita</a:t>
            </a:r>
            <a:r>
              <a:rPr lang="en-US" sz="1600" dirty="0"/>
              <a:t> </a:t>
            </a:r>
            <a:r>
              <a:rPr lang="en-US" sz="1600" dirty="0" err="1"/>
              <a:t>bandingkan</a:t>
            </a:r>
            <a:r>
              <a:rPr lang="en-US" sz="1600" dirty="0"/>
              <a:t> </a:t>
            </a:r>
            <a:r>
              <a:rPr lang="en-US" sz="1600" dirty="0" err="1"/>
              <a:t>penjualan</a:t>
            </a:r>
            <a:r>
              <a:rPr lang="en-US" sz="1600" dirty="0"/>
              <a:t> di Amerika Utara dan </a:t>
            </a:r>
            <a:r>
              <a:rPr lang="en-US" sz="1600" dirty="0" err="1"/>
              <a:t>Jepang</a:t>
            </a:r>
            <a:r>
              <a:rPr lang="en-US" sz="1600" dirty="0"/>
              <a:t>?</a:t>
            </a:r>
          </a:p>
          <a:p>
            <a:endParaRPr lang="en-US" sz="1600" dirty="0"/>
          </a:p>
          <a:p>
            <a:pPr algn="just"/>
            <a:r>
              <a:rPr lang="en-US" sz="1600" dirty="0" err="1"/>
              <a:t>Ternyata</a:t>
            </a:r>
            <a:r>
              <a:rPr lang="en-US" sz="1600" dirty="0"/>
              <a:t> </a:t>
            </a:r>
            <a:r>
              <a:rPr lang="en-US" sz="1600" dirty="0" err="1"/>
              <a:t>terdapat</a:t>
            </a:r>
            <a:r>
              <a:rPr lang="en-US" sz="1600" dirty="0"/>
              <a:t> </a:t>
            </a:r>
            <a:r>
              <a:rPr lang="en-US" sz="1600" dirty="0" err="1"/>
              <a:t>hasil</a:t>
            </a:r>
            <a:r>
              <a:rPr lang="en-US" sz="1600" dirty="0"/>
              <a:t> yang </a:t>
            </a:r>
            <a:r>
              <a:rPr lang="en-US" sz="1600" dirty="0" err="1"/>
              <a:t>sedikit</a:t>
            </a:r>
            <a:r>
              <a:rPr lang="en-US" sz="1600" dirty="0"/>
              <a:t> </a:t>
            </a:r>
            <a:r>
              <a:rPr lang="en-US" sz="1600" dirty="0" err="1"/>
              <a:t>mengejutkan</a:t>
            </a:r>
            <a:r>
              <a:rPr lang="en-US" sz="1600" dirty="0"/>
              <a:t>, Dimana pasar </a:t>
            </a:r>
            <a:r>
              <a:rPr lang="en-US" sz="1600" dirty="0" err="1"/>
              <a:t>Jepang</a:t>
            </a:r>
            <a:r>
              <a:rPr lang="en-US" sz="1600" dirty="0"/>
              <a:t> </a:t>
            </a:r>
            <a:r>
              <a:rPr lang="en-US" sz="1600" dirty="0" err="1"/>
              <a:t>lebih</a:t>
            </a:r>
            <a:r>
              <a:rPr lang="en-US" sz="1600" dirty="0"/>
              <a:t> </a:t>
            </a:r>
            <a:r>
              <a:rPr lang="en-US" sz="1600" dirty="0" err="1"/>
              <a:t>menyukai</a:t>
            </a:r>
            <a:r>
              <a:rPr lang="en-US" sz="1600" dirty="0"/>
              <a:t> </a:t>
            </a:r>
            <a:r>
              <a:rPr lang="en-US" sz="1600" i="1" dirty="0"/>
              <a:t>game </a:t>
            </a:r>
            <a:r>
              <a:rPr lang="en-US" sz="1600" dirty="0" err="1"/>
              <a:t>dengan</a:t>
            </a:r>
            <a:r>
              <a:rPr lang="en-US" sz="1600" dirty="0"/>
              <a:t> </a:t>
            </a:r>
            <a:r>
              <a:rPr lang="en-US" sz="1600" i="1" dirty="0"/>
              <a:t>genre </a:t>
            </a:r>
            <a:r>
              <a:rPr lang="en-US" sz="1600" dirty="0"/>
              <a:t>RPG. Ini </a:t>
            </a:r>
            <a:r>
              <a:rPr lang="en-US" sz="1600" dirty="0" err="1"/>
              <a:t>bisa</a:t>
            </a:r>
            <a:r>
              <a:rPr lang="en-US" sz="1600" dirty="0"/>
              <a:t> </a:t>
            </a:r>
            <a:r>
              <a:rPr lang="en-US" sz="1600" dirty="0" err="1"/>
              <a:t>menjadi</a:t>
            </a:r>
            <a:r>
              <a:rPr lang="en-US" sz="1600" dirty="0"/>
              <a:t> </a:t>
            </a:r>
            <a:r>
              <a:rPr lang="en-US" sz="1600" i="1" dirty="0"/>
              <a:t>concern</a:t>
            </a:r>
            <a:r>
              <a:rPr lang="en-US" sz="1600" dirty="0"/>
              <a:t> </a:t>
            </a:r>
            <a:r>
              <a:rPr lang="en-US" sz="1600" dirty="0" err="1"/>
              <a:t>bagi</a:t>
            </a:r>
            <a:r>
              <a:rPr lang="en-US" sz="1600" dirty="0"/>
              <a:t> </a:t>
            </a:r>
            <a:r>
              <a:rPr lang="en-US" sz="1600" dirty="0" err="1"/>
              <a:t>pengusaha</a:t>
            </a:r>
            <a:r>
              <a:rPr lang="en-US" sz="1600" dirty="0"/>
              <a:t> </a:t>
            </a:r>
            <a:r>
              <a:rPr lang="en-US" sz="1600" dirty="0" err="1"/>
              <a:t>jika</a:t>
            </a:r>
            <a:r>
              <a:rPr lang="en-US" sz="1600" dirty="0"/>
              <a:t> </a:t>
            </a:r>
            <a:r>
              <a:rPr lang="en-US" sz="1600" dirty="0" err="1"/>
              <a:t>ingin</a:t>
            </a:r>
            <a:r>
              <a:rPr lang="en-US" sz="1600" dirty="0"/>
              <a:t> </a:t>
            </a:r>
            <a:r>
              <a:rPr lang="en-US" sz="1600" dirty="0" err="1"/>
              <a:t>meluncurkan</a:t>
            </a:r>
            <a:r>
              <a:rPr lang="en-US" sz="1600" dirty="0"/>
              <a:t> </a:t>
            </a:r>
            <a:r>
              <a:rPr lang="en-US" sz="1600" i="1" dirty="0"/>
              <a:t>game </a:t>
            </a:r>
            <a:r>
              <a:rPr lang="en-US" sz="1600" dirty="0"/>
              <a:t>di </a:t>
            </a:r>
            <a:r>
              <a:rPr lang="en-US" sz="1600" dirty="0" err="1"/>
              <a:t>Jepang</a:t>
            </a:r>
            <a:r>
              <a:rPr lang="en-US" sz="1600" dirty="0"/>
              <a:t> </a:t>
            </a:r>
            <a:r>
              <a:rPr lang="en-US" sz="1600" dirty="0" err="1"/>
              <a:t>dengan</a:t>
            </a:r>
            <a:r>
              <a:rPr lang="en-US" sz="1600" dirty="0"/>
              <a:t> </a:t>
            </a:r>
            <a:r>
              <a:rPr lang="en-US" sz="1600" dirty="0" err="1"/>
              <a:t>meluncurkan</a:t>
            </a:r>
            <a:r>
              <a:rPr lang="en-US" sz="1600" dirty="0"/>
              <a:t> game RPG.</a:t>
            </a:r>
          </a:p>
        </p:txBody>
      </p:sp>
      <p:pic>
        <p:nvPicPr>
          <p:cNvPr id="3" name="Picture 2">
            <a:extLst>
              <a:ext uri="{FF2B5EF4-FFF2-40B4-BE49-F238E27FC236}">
                <a16:creationId xmlns:a16="http://schemas.microsoft.com/office/drawing/2014/main" id="{42771C47-43BF-FCDC-6A6E-D836E85B9B21}"/>
              </a:ext>
            </a:extLst>
          </p:cNvPr>
          <p:cNvPicPr>
            <a:picLocks noChangeAspect="1"/>
          </p:cNvPicPr>
          <p:nvPr/>
        </p:nvPicPr>
        <p:blipFill>
          <a:blip r:embed="rId3"/>
          <a:stretch>
            <a:fillRect/>
          </a:stretch>
        </p:blipFill>
        <p:spPr>
          <a:xfrm>
            <a:off x="682168" y="1420073"/>
            <a:ext cx="4404326" cy="2682740"/>
          </a:xfrm>
          <a:prstGeom prst="rect">
            <a:avLst/>
          </a:prstGeom>
        </p:spPr>
      </p:pic>
    </p:spTree>
    <p:extLst>
      <p:ext uri="{BB962C8B-B14F-4D97-AF65-F5344CB8AC3E}">
        <p14:creationId xmlns:p14="http://schemas.microsoft.com/office/powerpoint/2010/main" val="2785887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C843D26D-F13D-462F-AF72-DF296C3E99E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66D9C36-0C65-63F5-3C3F-42C8CB098602}"/>
              </a:ext>
            </a:extLst>
          </p:cNvPr>
          <p:cNvSpPr txBox="1"/>
          <p:nvPr/>
        </p:nvSpPr>
        <p:spPr>
          <a:xfrm>
            <a:off x="414215" y="3231176"/>
            <a:ext cx="8618273" cy="1077218"/>
          </a:xfrm>
          <a:prstGeom prst="rect">
            <a:avLst/>
          </a:prstGeom>
          <a:noFill/>
        </p:spPr>
        <p:txBody>
          <a:bodyPr wrap="square" rtlCol="0">
            <a:spAutoFit/>
          </a:bodyPr>
          <a:lstStyle/>
          <a:p>
            <a:pPr algn="just"/>
            <a:r>
              <a:rPr lang="en-US" sz="1600" dirty="0" err="1"/>
              <a:t>Berdasarkan</a:t>
            </a:r>
            <a:r>
              <a:rPr lang="en-US" sz="1600" dirty="0"/>
              <a:t> </a:t>
            </a:r>
            <a:r>
              <a:rPr lang="en-US" sz="1600" dirty="0" err="1"/>
              <a:t>hasil</a:t>
            </a:r>
            <a:r>
              <a:rPr lang="en-US" sz="1600" dirty="0"/>
              <a:t> </a:t>
            </a:r>
            <a:r>
              <a:rPr lang="en-US" sz="1600" dirty="0" err="1"/>
              <a:t>agregasi</a:t>
            </a:r>
            <a:r>
              <a:rPr lang="en-US" sz="1600" dirty="0"/>
              <a:t> </a:t>
            </a:r>
            <a:r>
              <a:rPr lang="en-US" sz="1600" dirty="0" err="1"/>
              <a:t>dari</a:t>
            </a:r>
            <a:r>
              <a:rPr lang="en-US" sz="1600" dirty="0"/>
              <a:t> platform yang </a:t>
            </a:r>
            <a:r>
              <a:rPr lang="en-US" sz="1600" dirty="0" err="1"/>
              <a:t>digunakan</a:t>
            </a:r>
            <a:r>
              <a:rPr lang="en-US" sz="1600" dirty="0"/>
              <a:t> </a:t>
            </a:r>
            <a:r>
              <a:rPr lang="en-US" sz="1600" dirty="0" err="1"/>
              <a:t>didapat</a:t>
            </a:r>
            <a:r>
              <a:rPr lang="en-US" sz="1600" dirty="0"/>
              <a:t> </a:t>
            </a:r>
            <a:r>
              <a:rPr lang="en-US" sz="1600" dirty="0" err="1"/>
              <a:t>bahwa</a:t>
            </a:r>
            <a:r>
              <a:rPr lang="en-US" sz="1600" dirty="0"/>
              <a:t> </a:t>
            </a:r>
            <a:r>
              <a:rPr lang="en-US" sz="1600" dirty="0" err="1"/>
              <a:t>semenjak</a:t>
            </a:r>
            <a:r>
              <a:rPr lang="en-US" sz="1600" dirty="0"/>
              <a:t> </a:t>
            </a:r>
            <a:r>
              <a:rPr lang="en-US" sz="1600" dirty="0" err="1"/>
              <a:t>rilisnya</a:t>
            </a:r>
            <a:r>
              <a:rPr lang="en-US" sz="1600" dirty="0"/>
              <a:t> console </a:t>
            </a:r>
            <a:r>
              <a:rPr lang="en-US" sz="1600" dirty="0" err="1"/>
              <a:t>dengan</a:t>
            </a:r>
            <a:r>
              <a:rPr lang="en-US" sz="1600" dirty="0"/>
              <a:t> gen </a:t>
            </a:r>
            <a:r>
              <a:rPr lang="en-US" sz="1600" dirty="0" err="1"/>
              <a:t>terbaru</a:t>
            </a:r>
            <a:r>
              <a:rPr lang="en-US" sz="1600" dirty="0"/>
              <a:t> yang </a:t>
            </a:r>
            <a:r>
              <a:rPr lang="en-US" sz="1600" dirty="0" err="1"/>
              <a:t>didukung</a:t>
            </a:r>
            <a:r>
              <a:rPr lang="en-US" sz="1600" dirty="0"/>
              <a:t> </a:t>
            </a:r>
            <a:r>
              <a:rPr lang="en-US" sz="1600" dirty="0" err="1"/>
              <a:t>mesin</a:t>
            </a:r>
            <a:r>
              <a:rPr lang="en-US" sz="1600" dirty="0"/>
              <a:t> yang </a:t>
            </a:r>
            <a:r>
              <a:rPr lang="en-US" sz="1600" dirty="0" err="1"/>
              <a:t>lebih</a:t>
            </a:r>
            <a:r>
              <a:rPr lang="en-US" sz="1600" dirty="0"/>
              <a:t> modern </a:t>
            </a:r>
            <a:r>
              <a:rPr lang="en-US" sz="1600" dirty="0" err="1"/>
              <a:t>memiliki</a:t>
            </a:r>
            <a:r>
              <a:rPr lang="en-US" sz="1600" dirty="0"/>
              <a:t> </a:t>
            </a:r>
            <a:r>
              <a:rPr lang="en-US" sz="1600" dirty="0" err="1"/>
              <a:t>jumlah</a:t>
            </a:r>
            <a:r>
              <a:rPr lang="en-US" sz="1600" dirty="0"/>
              <a:t> yang paling </a:t>
            </a:r>
            <a:r>
              <a:rPr lang="en-US" sz="1600" dirty="0" err="1"/>
              <a:t>banyak</a:t>
            </a:r>
            <a:r>
              <a:rPr lang="en-US" sz="1600" dirty="0"/>
              <a:t> </a:t>
            </a:r>
            <a:r>
              <a:rPr lang="en-US" sz="1600" dirty="0" err="1"/>
              <a:t>dibandingkan</a:t>
            </a:r>
            <a:r>
              <a:rPr lang="en-US" sz="1600" dirty="0"/>
              <a:t> console </a:t>
            </a:r>
            <a:r>
              <a:rPr lang="en-US" sz="1600" dirty="0" err="1"/>
              <a:t>jadul</a:t>
            </a:r>
            <a:r>
              <a:rPr lang="en-US" sz="1600" dirty="0"/>
              <a:t> </a:t>
            </a:r>
            <a:r>
              <a:rPr lang="en-US" sz="1600" dirty="0" err="1"/>
              <a:t>seperti</a:t>
            </a:r>
            <a:r>
              <a:rPr lang="en-US" sz="1600" dirty="0"/>
              <a:t> X360 dan Wii. </a:t>
            </a:r>
            <a:r>
              <a:rPr lang="en-US" sz="1600" dirty="0" err="1"/>
              <a:t>Pengusaha</a:t>
            </a:r>
            <a:r>
              <a:rPr lang="en-US" sz="1600" dirty="0"/>
              <a:t> juga </a:t>
            </a:r>
            <a:r>
              <a:rPr lang="en-US" sz="1600" dirty="0" err="1"/>
              <a:t>bisa</a:t>
            </a:r>
            <a:r>
              <a:rPr lang="en-US" sz="1600" dirty="0"/>
              <a:t> </a:t>
            </a:r>
            <a:r>
              <a:rPr lang="en-US" sz="1600" dirty="0" err="1"/>
              <a:t>merilis</a:t>
            </a:r>
            <a:r>
              <a:rPr lang="en-US" sz="1600" dirty="0"/>
              <a:t> </a:t>
            </a:r>
            <a:r>
              <a:rPr lang="en-US" sz="1600" i="1" dirty="0"/>
              <a:t>game</a:t>
            </a:r>
            <a:r>
              <a:rPr lang="en-US" sz="1600" dirty="0"/>
              <a:t> </a:t>
            </a:r>
            <a:r>
              <a:rPr lang="en-US" sz="1600" dirty="0" err="1"/>
              <a:t>secara</a:t>
            </a:r>
            <a:r>
              <a:rPr lang="en-US" sz="1600" dirty="0"/>
              <a:t> </a:t>
            </a:r>
            <a:r>
              <a:rPr lang="en-US" sz="1600" i="1" dirty="0"/>
              <a:t>cross play </a:t>
            </a:r>
            <a:r>
              <a:rPr lang="en-US" sz="1600" dirty="0"/>
              <a:t> </a:t>
            </a:r>
            <a:r>
              <a:rPr lang="en-US" sz="1600" dirty="0" err="1"/>
              <a:t>karena</a:t>
            </a:r>
            <a:r>
              <a:rPr lang="en-US" sz="1600" dirty="0"/>
              <a:t> </a:t>
            </a:r>
            <a:r>
              <a:rPr lang="en-US" sz="1600" dirty="0" err="1"/>
              <a:t>peminat</a:t>
            </a:r>
            <a:r>
              <a:rPr lang="en-US" sz="1600" dirty="0"/>
              <a:t> </a:t>
            </a:r>
            <a:r>
              <a:rPr lang="en-US" sz="1600" i="1" dirty="0"/>
              <a:t>game handheld </a:t>
            </a:r>
            <a:r>
              <a:rPr lang="en-US" sz="1600" dirty="0"/>
              <a:t>dan PC juga </a:t>
            </a:r>
            <a:r>
              <a:rPr lang="en-US" sz="1600" dirty="0" err="1"/>
              <a:t>bisa</a:t>
            </a:r>
            <a:r>
              <a:rPr lang="en-US" sz="1600" dirty="0"/>
              <a:t> </a:t>
            </a:r>
            <a:r>
              <a:rPr lang="en-US" sz="1600" dirty="0" err="1"/>
              <a:t>dibilang</a:t>
            </a:r>
            <a:r>
              <a:rPr lang="en-US" sz="1600" dirty="0"/>
              <a:t> </a:t>
            </a:r>
            <a:r>
              <a:rPr lang="en-US" sz="1600" dirty="0" err="1"/>
              <a:t>banyak</a:t>
            </a:r>
            <a:r>
              <a:rPr lang="en-US" sz="1600" dirty="0"/>
              <a:t>.</a:t>
            </a:r>
          </a:p>
        </p:txBody>
      </p:sp>
      <p:pic>
        <p:nvPicPr>
          <p:cNvPr id="4" name="Picture 3">
            <a:extLst>
              <a:ext uri="{FF2B5EF4-FFF2-40B4-BE49-F238E27FC236}">
                <a16:creationId xmlns:a16="http://schemas.microsoft.com/office/drawing/2014/main" id="{D1EA9F7C-8A3D-D9CA-3C91-2C7CBBFC00CC}"/>
              </a:ext>
            </a:extLst>
          </p:cNvPr>
          <p:cNvPicPr>
            <a:picLocks noChangeAspect="1"/>
          </p:cNvPicPr>
          <p:nvPr/>
        </p:nvPicPr>
        <p:blipFill>
          <a:blip r:embed="rId3"/>
          <a:stretch>
            <a:fillRect/>
          </a:stretch>
        </p:blipFill>
        <p:spPr>
          <a:xfrm>
            <a:off x="485748" y="851388"/>
            <a:ext cx="3864621" cy="2212243"/>
          </a:xfrm>
          <a:prstGeom prst="rect">
            <a:avLst/>
          </a:prstGeom>
        </p:spPr>
      </p:pic>
      <p:pic>
        <p:nvPicPr>
          <p:cNvPr id="6" name="Picture 5">
            <a:extLst>
              <a:ext uri="{FF2B5EF4-FFF2-40B4-BE49-F238E27FC236}">
                <a16:creationId xmlns:a16="http://schemas.microsoft.com/office/drawing/2014/main" id="{023A0BAC-03B7-7615-F95E-6C3DA05A95AE}"/>
              </a:ext>
            </a:extLst>
          </p:cNvPr>
          <p:cNvPicPr>
            <a:picLocks noChangeAspect="1"/>
          </p:cNvPicPr>
          <p:nvPr/>
        </p:nvPicPr>
        <p:blipFill>
          <a:blip r:embed="rId4"/>
          <a:stretch>
            <a:fillRect/>
          </a:stretch>
        </p:blipFill>
        <p:spPr>
          <a:xfrm>
            <a:off x="4640612" y="851387"/>
            <a:ext cx="3833518" cy="2212243"/>
          </a:xfrm>
          <a:prstGeom prst="rect">
            <a:avLst/>
          </a:prstGeom>
        </p:spPr>
      </p:pic>
      <p:sp>
        <p:nvSpPr>
          <p:cNvPr id="9" name="TextBox 8">
            <a:extLst>
              <a:ext uri="{FF2B5EF4-FFF2-40B4-BE49-F238E27FC236}">
                <a16:creationId xmlns:a16="http://schemas.microsoft.com/office/drawing/2014/main" id="{81BAC8B5-2978-B25C-9D70-936A572DD9F7}"/>
              </a:ext>
            </a:extLst>
          </p:cNvPr>
          <p:cNvSpPr txBox="1"/>
          <p:nvPr/>
        </p:nvSpPr>
        <p:spPr>
          <a:xfrm>
            <a:off x="414215" y="391453"/>
            <a:ext cx="6807565" cy="338554"/>
          </a:xfrm>
          <a:prstGeom prst="rect">
            <a:avLst/>
          </a:prstGeom>
          <a:noFill/>
        </p:spPr>
        <p:txBody>
          <a:bodyPr wrap="square" rtlCol="0">
            <a:spAutoFit/>
          </a:bodyPr>
          <a:lstStyle/>
          <a:p>
            <a:r>
              <a:rPr lang="en-US" sz="1600" dirty="0" err="1"/>
              <a:t>Melakukan</a:t>
            </a:r>
            <a:r>
              <a:rPr lang="en-US" sz="1600" dirty="0"/>
              <a:t> </a:t>
            </a:r>
            <a:r>
              <a:rPr lang="en-US" sz="1600" dirty="0" err="1"/>
              <a:t>agregasi</a:t>
            </a:r>
            <a:r>
              <a:rPr lang="en-US" sz="1600" dirty="0"/>
              <a:t>: </a:t>
            </a:r>
            <a:r>
              <a:rPr lang="en-US" sz="1600" dirty="0" err="1"/>
              <a:t>Perbandingan</a:t>
            </a:r>
            <a:r>
              <a:rPr lang="en-US" sz="1600" dirty="0"/>
              <a:t> platform yang </a:t>
            </a:r>
            <a:r>
              <a:rPr lang="en-US" sz="1600" dirty="0" err="1"/>
              <a:t>digunakan</a:t>
            </a:r>
            <a:endParaRPr lang="en-US" sz="1600" dirty="0"/>
          </a:p>
        </p:txBody>
      </p:sp>
    </p:spTree>
    <p:extLst>
      <p:ext uri="{BB962C8B-B14F-4D97-AF65-F5344CB8AC3E}">
        <p14:creationId xmlns:p14="http://schemas.microsoft.com/office/powerpoint/2010/main" val="4071613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575D5381-5DFE-06B9-4E9E-7A7A59A0D79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F29BF1-7E0A-393E-1312-3E717D1834B3}"/>
              </a:ext>
            </a:extLst>
          </p:cNvPr>
          <p:cNvSpPr txBox="1"/>
          <p:nvPr/>
        </p:nvSpPr>
        <p:spPr>
          <a:xfrm>
            <a:off x="2915154" y="1889959"/>
            <a:ext cx="3076767" cy="523220"/>
          </a:xfrm>
          <a:prstGeom prst="rect">
            <a:avLst/>
          </a:prstGeom>
          <a:noFill/>
        </p:spPr>
        <p:txBody>
          <a:bodyPr wrap="square" rtlCol="0">
            <a:spAutoFit/>
          </a:bodyPr>
          <a:lstStyle/>
          <a:p>
            <a:r>
              <a:rPr lang="en-US" sz="2800" b="1" dirty="0">
                <a:solidFill>
                  <a:schemeClr val="accent1"/>
                </a:solidFill>
              </a:rPr>
              <a:t>5. EVALUATION</a:t>
            </a:r>
            <a:endParaRPr lang="en-ID" sz="2800" b="1" dirty="0">
              <a:solidFill>
                <a:schemeClr val="accent1"/>
              </a:solidFill>
            </a:endParaRPr>
          </a:p>
        </p:txBody>
      </p:sp>
    </p:spTree>
    <p:extLst>
      <p:ext uri="{BB962C8B-B14F-4D97-AF65-F5344CB8AC3E}">
        <p14:creationId xmlns:p14="http://schemas.microsoft.com/office/powerpoint/2010/main" val="1375583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32574BC9-4A31-CA87-4158-15097A6812BF}"/>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A1865C2-D6A8-E9B9-65BD-EB6C1488861D}"/>
              </a:ext>
            </a:extLst>
          </p:cNvPr>
          <p:cNvSpPr/>
          <p:nvPr/>
        </p:nvSpPr>
        <p:spPr>
          <a:xfrm>
            <a:off x="4146076" y="2265963"/>
            <a:ext cx="1137124" cy="30578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Rounded Corners 3">
            <a:extLst>
              <a:ext uri="{FF2B5EF4-FFF2-40B4-BE49-F238E27FC236}">
                <a16:creationId xmlns:a16="http://schemas.microsoft.com/office/drawing/2014/main" id="{DF3CCCFF-9F8D-533B-FBC4-7FAB1AE403F2}"/>
              </a:ext>
            </a:extLst>
          </p:cNvPr>
          <p:cNvSpPr/>
          <p:nvPr/>
        </p:nvSpPr>
        <p:spPr>
          <a:xfrm>
            <a:off x="2869641" y="1608424"/>
            <a:ext cx="955599" cy="347375"/>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Rounded Corners 2">
            <a:extLst>
              <a:ext uri="{FF2B5EF4-FFF2-40B4-BE49-F238E27FC236}">
                <a16:creationId xmlns:a16="http://schemas.microsoft.com/office/drawing/2014/main" id="{BD3F5592-6AD1-CD9B-740E-DAD72201299C}"/>
              </a:ext>
            </a:extLst>
          </p:cNvPr>
          <p:cNvSpPr/>
          <p:nvPr/>
        </p:nvSpPr>
        <p:spPr>
          <a:xfrm>
            <a:off x="3886036" y="1939329"/>
            <a:ext cx="980604" cy="30578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extBox 1">
            <a:extLst>
              <a:ext uri="{FF2B5EF4-FFF2-40B4-BE49-F238E27FC236}">
                <a16:creationId xmlns:a16="http://schemas.microsoft.com/office/drawing/2014/main" id="{B01FD74B-2E77-E7FD-0B4D-FD41602519E2}"/>
              </a:ext>
            </a:extLst>
          </p:cNvPr>
          <p:cNvSpPr txBox="1"/>
          <p:nvPr/>
        </p:nvSpPr>
        <p:spPr>
          <a:xfrm>
            <a:off x="1431557" y="1583397"/>
            <a:ext cx="6280885" cy="1323439"/>
          </a:xfrm>
          <a:prstGeom prst="rect">
            <a:avLst/>
          </a:prstGeom>
          <a:noFill/>
        </p:spPr>
        <p:txBody>
          <a:bodyPr wrap="square" rtlCol="0">
            <a:spAutoFit/>
          </a:bodyPr>
          <a:lstStyle/>
          <a:p>
            <a:r>
              <a:rPr lang="en-ID" sz="2000" b="1" dirty="0"/>
              <a:t>DOMINASI GENRE, BERDASARKAN 15 TAHUN TERAKHIR GENRE ACTION ADALAH PASAR TERBESAR SECARA GLOBAL.</a:t>
            </a:r>
          </a:p>
          <a:p>
            <a:endParaRPr lang="en-ID" sz="2000" b="1" dirty="0">
              <a:solidFill>
                <a:schemeClr val="tx1"/>
              </a:solidFill>
            </a:endParaRPr>
          </a:p>
        </p:txBody>
      </p:sp>
    </p:spTree>
    <p:extLst>
      <p:ext uri="{BB962C8B-B14F-4D97-AF65-F5344CB8AC3E}">
        <p14:creationId xmlns:p14="http://schemas.microsoft.com/office/powerpoint/2010/main" val="1223830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F559A1D9-9145-AB01-0A46-8608FB79EF2A}"/>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3AB35E6-0E67-E50C-995B-AC8328B88E56}"/>
              </a:ext>
            </a:extLst>
          </p:cNvPr>
          <p:cNvSpPr/>
          <p:nvPr/>
        </p:nvSpPr>
        <p:spPr>
          <a:xfrm>
            <a:off x="6419851" y="2499360"/>
            <a:ext cx="640080" cy="26289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id="{3B45D4A3-5D73-7ACB-9DF4-8D7387CF4A6B}"/>
              </a:ext>
            </a:extLst>
          </p:cNvPr>
          <p:cNvSpPr/>
          <p:nvPr/>
        </p:nvSpPr>
        <p:spPr>
          <a:xfrm>
            <a:off x="5600700" y="1891665"/>
            <a:ext cx="695325" cy="26289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Rectangle: Rounded Corners 3">
            <a:extLst>
              <a:ext uri="{FF2B5EF4-FFF2-40B4-BE49-F238E27FC236}">
                <a16:creationId xmlns:a16="http://schemas.microsoft.com/office/drawing/2014/main" id="{42665230-79E9-32D8-4A12-0F8706EE97EC}"/>
              </a:ext>
            </a:extLst>
          </p:cNvPr>
          <p:cNvSpPr/>
          <p:nvPr/>
        </p:nvSpPr>
        <p:spPr>
          <a:xfrm>
            <a:off x="3156585" y="1569720"/>
            <a:ext cx="1129665" cy="30480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extBox 1">
            <a:extLst>
              <a:ext uri="{FF2B5EF4-FFF2-40B4-BE49-F238E27FC236}">
                <a16:creationId xmlns:a16="http://schemas.microsoft.com/office/drawing/2014/main" id="{CDE1CC5E-4914-9316-A5B1-1F1DFC85FA50}"/>
              </a:ext>
            </a:extLst>
          </p:cNvPr>
          <p:cNvSpPr txBox="1"/>
          <p:nvPr/>
        </p:nvSpPr>
        <p:spPr>
          <a:xfrm>
            <a:off x="863305" y="1509325"/>
            <a:ext cx="7922555" cy="1631216"/>
          </a:xfrm>
          <a:prstGeom prst="rect">
            <a:avLst/>
          </a:prstGeom>
          <a:noFill/>
        </p:spPr>
        <p:txBody>
          <a:bodyPr wrap="square" rtlCol="0">
            <a:spAutoFit/>
          </a:bodyPr>
          <a:lstStyle/>
          <a:p>
            <a:r>
              <a:rPr lang="en-ID" sz="2000" b="1" dirty="0"/>
              <a:t>ANOMALI PASAR JEPANG, DATA MENUNJUKAN BAHWA PASAR JEPANG MEMILIKI PERILAKU UNIK. GENRE SHOOTER DAN ACTION LAKU KERAS DI BARAT, TETAPI KURANG MENJUAL DI JEPANG. SEBALIKNYA GENRE RPG SANGAT DIMINATI DI JEPANG.</a:t>
            </a:r>
          </a:p>
        </p:txBody>
      </p:sp>
    </p:spTree>
    <p:extLst>
      <p:ext uri="{BB962C8B-B14F-4D97-AF65-F5344CB8AC3E}">
        <p14:creationId xmlns:p14="http://schemas.microsoft.com/office/powerpoint/2010/main" val="954366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909F8ED8-019D-ADEE-DEB7-D10F5FA56F77}"/>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FA816C-5FCD-DAB9-E3CC-0360A17DB822}"/>
              </a:ext>
            </a:extLst>
          </p:cNvPr>
          <p:cNvSpPr/>
          <p:nvPr/>
        </p:nvSpPr>
        <p:spPr>
          <a:xfrm>
            <a:off x="2479675" y="2326638"/>
            <a:ext cx="596265" cy="295909"/>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6" name="Rectangle: Rounded Corners 5">
            <a:extLst>
              <a:ext uri="{FF2B5EF4-FFF2-40B4-BE49-F238E27FC236}">
                <a16:creationId xmlns:a16="http://schemas.microsoft.com/office/drawing/2014/main" id="{727E43FA-974C-74CD-3413-A0FA64C63A8F}"/>
              </a:ext>
            </a:extLst>
          </p:cNvPr>
          <p:cNvSpPr/>
          <p:nvPr/>
        </p:nvSpPr>
        <p:spPr>
          <a:xfrm>
            <a:off x="4373880" y="2024380"/>
            <a:ext cx="1123950" cy="295909"/>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Rectangle: Rounded Corners 3">
            <a:extLst>
              <a:ext uri="{FF2B5EF4-FFF2-40B4-BE49-F238E27FC236}">
                <a16:creationId xmlns:a16="http://schemas.microsoft.com/office/drawing/2014/main" id="{8F3743C5-2568-8129-716C-38B6A4D59C19}"/>
              </a:ext>
            </a:extLst>
          </p:cNvPr>
          <p:cNvSpPr/>
          <p:nvPr/>
        </p:nvSpPr>
        <p:spPr>
          <a:xfrm>
            <a:off x="1815465" y="1713865"/>
            <a:ext cx="1491615" cy="310516"/>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TextBox 1">
            <a:extLst>
              <a:ext uri="{FF2B5EF4-FFF2-40B4-BE49-F238E27FC236}">
                <a16:creationId xmlns:a16="http://schemas.microsoft.com/office/drawing/2014/main" id="{66BD91E9-7389-B96C-3A26-1CD5B62E028C}"/>
              </a:ext>
            </a:extLst>
          </p:cNvPr>
          <p:cNvSpPr txBox="1"/>
          <p:nvPr/>
        </p:nvSpPr>
        <p:spPr>
          <a:xfrm>
            <a:off x="954745" y="1660893"/>
            <a:ext cx="7922555" cy="1015663"/>
          </a:xfrm>
          <a:prstGeom prst="rect">
            <a:avLst/>
          </a:prstGeom>
          <a:noFill/>
        </p:spPr>
        <p:txBody>
          <a:bodyPr wrap="square" rtlCol="0">
            <a:spAutoFit/>
          </a:bodyPr>
          <a:lstStyle/>
          <a:p>
            <a:r>
              <a:rPr lang="en-ID" sz="2000" b="1" dirty="0"/>
              <a:t>TREN PLATFORM, PADA SAAT INI SECARA GLOBAL TELAH BERALIH MENGGUNAKAN KONSOL YANG LEBIH MODERN SEMENJAK PS4 RILIS PADA TAHUN 2013.</a:t>
            </a:r>
          </a:p>
        </p:txBody>
      </p:sp>
    </p:spTree>
    <p:extLst>
      <p:ext uri="{BB962C8B-B14F-4D97-AF65-F5344CB8AC3E}">
        <p14:creationId xmlns:p14="http://schemas.microsoft.com/office/powerpoint/2010/main" val="91350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CF818A37-C37C-804C-E79B-B9F4681D75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80AA6A-06A5-BB84-3A86-8A1B414D5B11}"/>
              </a:ext>
            </a:extLst>
          </p:cNvPr>
          <p:cNvSpPr txBox="1"/>
          <p:nvPr/>
        </p:nvSpPr>
        <p:spPr>
          <a:xfrm>
            <a:off x="368300" y="589062"/>
            <a:ext cx="3970020" cy="369332"/>
          </a:xfrm>
          <a:prstGeom prst="rect">
            <a:avLst/>
          </a:prstGeom>
          <a:noFill/>
        </p:spPr>
        <p:txBody>
          <a:bodyPr wrap="square">
            <a:spAutoFit/>
          </a:bodyPr>
          <a:lstStyle/>
          <a:p>
            <a:pPr algn="just"/>
            <a:r>
              <a:rPr lang="en-US" sz="1800" dirty="0">
                <a:solidFill>
                  <a:schemeClr val="accent1"/>
                </a:solidFill>
              </a:rPr>
              <a:t>DEPLOYMENT</a:t>
            </a:r>
          </a:p>
        </p:txBody>
      </p:sp>
      <p:sp>
        <p:nvSpPr>
          <p:cNvPr id="6" name="TextBox 5">
            <a:extLst>
              <a:ext uri="{FF2B5EF4-FFF2-40B4-BE49-F238E27FC236}">
                <a16:creationId xmlns:a16="http://schemas.microsoft.com/office/drawing/2014/main" id="{1FF6939F-5B3D-AAC0-16A9-F3AEBB684031}"/>
              </a:ext>
            </a:extLst>
          </p:cNvPr>
          <p:cNvSpPr txBox="1"/>
          <p:nvPr/>
        </p:nvSpPr>
        <p:spPr>
          <a:xfrm>
            <a:off x="368300" y="958393"/>
            <a:ext cx="2622550" cy="369332"/>
          </a:xfrm>
          <a:prstGeom prst="rect">
            <a:avLst/>
          </a:prstGeom>
          <a:noFill/>
        </p:spPr>
        <p:txBody>
          <a:bodyPr wrap="square">
            <a:spAutoFit/>
          </a:bodyPr>
          <a:lstStyle/>
          <a:p>
            <a:pPr algn="just"/>
            <a:r>
              <a:rPr lang="en-US" sz="1800" dirty="0" err="1">
                <a:solidFill>
                  <a:schemeClr val="accent1"/>
                </a:solidFill>
              </a:rPr>
              <a:t>Recomendations</a:t>
            </a:r>
            <a:endParaRPr lang="en-US" sz="1800" dirty="0">
              <a:solidFill>
                <a:schemeClr val="accent1"/>
              </a:solidFill>
            </a:endParaRPr>
          </a:p>
        </p:txBody>
      </p:sp>
      <p:sp>
        <p:nvSpPr>
          <p:cNvPr id="9" name="TextBox 8">
            <a:extLst>
              <a:ext uri="{FF2B5EF4-FFF2-40B4-BE49-F238E27FC236}">
                <a16:creationId xmlns:a16="http://schemas.microsoft.com/office/drawing/2014/main" id="{E15E3944-A689-15C9-3B72-047FE67E8CBE}"/>
              </a:ext>
            </a:extLst>
          </p:cNvPr>
          <p:cNvSpPr txBox="1"/>
          <p:nvPr/>
        </p:nvSpPr>
        <p:spPr>
          <a:xfrm>
            <a:off x="368300" y="1469965"/>
            <a:ext cx="7893050" cy="1600438"/>
          </a:xfrm>
          <a:prstGeom prst="rect">
            <a:avLst/>
          </a:prstGeom>
          <a:noFill/>
        </p:spPr>
        <p:txBody>
          <a:bodyPr wrap="square">
            <a:spAutoFit/>
          </a:bodyPr>
          <a:lstStyle/>
          <a:p>
            <a:r>
              <a:rPr lang="en-ID" dirty="0" err="1"/>
              <a:t>Rekomendasi</a:t>
            </a:r>
            <a:r>
              <a:rPr lang="en-ID" dirty="0"/>
              <a:t> yang </a:t>
            </a:r>
            <a:r>
              <a:rPr lang="en-ID" dirty="0" err="1"/>
              <a:t>dapat</a:t>
            </a:r>
            <a:r>
              <a:rPr lang="en-ID" dirty="0"/>
              <a:t> </a:t>
            </a:r>
            <a:r>
              <a:rPr lang="en-ID" dirty="0" err="1"/>
              <a:t>diambil</a:t>
            </a:r>
            <a:r>
              <a:rPr lang="en-ID" dirty="0"/>
              <a:t> </a:t>
            </a:r>
            <a:r>
              <a:rPr lang="en-ID" dirty="0" err="1"/>
              <a:t>perusahaan</a:t>
            </a:r>
            <a:r>
              <a:rPr lang="en-ID" dirty="0"/>
              <a:t>:</a:t>
            </a:r>
          </a:p>
          <a:p>
            <a:pPr marL="342900" indent="-342900">
              <a:buAutoNum type="arabicPeriod"/>
            </a:pPr>
            <a:r>
              <a:rPr lang="en-ID" dirty="0" err="1"/>
              <a:t>Opsi</a:t>
            </a:r>
            <a:r>
              <a:rPr lang="en-ID" dirty="0"/>
              <a:t> 1, Jika </a:t>
            </a:r>
            <a:r>
              <a:rPr lang="en-ID" dirty="0" err="1"/>
              <a:t>perusahaan</a:t>
            </a:r>
            <a:r>
              <a:rPr lang="en-ID" dirty="0"/>
              <a:t> </a:t>
            </a:r>
            <a:r>
              <a:rPr lang="en-ID" dirty="0" err="1"/>
              <a:t>ingin</a:t>
            </a:r>
            <a:r>
              <a:rPr lang="en-ID" dirty="0"/>
              <a:t> </a:t>
            </a:r>
            <a:r>
              <a:rPr lang="en-ID" dirty="0" err="1"/>
              <a:t>besaing</a:t>
            </a:r>
            <a:r>
              <a:rPr lang="en-ID" dirty="0"/>
              <a:t> di pasar Barat </a:t>
            </a:r>
            <a:r>
              <a:rPr lang="en-ID" dirty="0" err="1"/>
              <a:t>maka</a:t>
            </a:r>
            <a:r>
              <a:rPr lang="en-ID" dirty="0"/>
              <a:t> </a:t>
            </a:r>
            <a:r>
              <a:rPr lang="en-ID" dirty="0" err="1"/>
              <a:t>kembangkan</a:t>
            </a:r>
            <a:r>
              <a:rPr lang="en-ID" dirty="0"/>
              <a:t> game genre Action-Adventure. </a:t>
            </a:r>
            <a:r>
              <a:rPr lang="en-ID" dirty="0" err="1"/>
              <a:t>Sebaliknya</a:t>
            </a:r>
            <a:r>
              <a:rPr lang="en-ID" dirty="0"/>
              <a:t> </a:t>
            </a:r>
            <a:r>
              <a:rPr lang="en-ID" dirty="0" err="1"/>
              <a:t>jika</a:t>
            </a:r>
            <a:r>
              <a:rPr lang="en-ID" dirty="0"/>
              <a:t> </a:t>
            </a:r>
            <a:r>
              <a:rPr lang="en-ID" dirty="0" err="1"/>
              <a:t>ingin</a:t>
            </a:r>
            <a:r>
              <a:rPr lang="en-ID" dirty="0"/>
              <a:t> </a:t>
            </a:r>
            <a:r>
              <a:rPr lang="en-ID" dirty="0" err="1"/>
              <a:t>memasuki</a:t>
            </a:r>
            <a:r>
              <a:rPr lang="en-ID" dirty="0"/>
              <a:t> pasar </a:t>
            </a:r>
            <a:r>
              <a:rPr lang="en-ID" dirty="0" err="1"/>
              <a:t>Jepang</a:t>
            </a:r>
            <a:r>
              <a:rPr lang="en-ID" dirty="0"/>
              <a:t> </a:t>
            </a:r>
            <a:r>
              <a:rPr lang="en-ID" dirty="0" err="1"/>
              <a:t>maka</a:t>
            </a:r>
            <a:r>
              <a:rPr lang="en-ID" dirty="0"/>
              <a:t> </a:t>
            </a:r>
            <a:r>
              <a:rPr lang="en-ID" dirty="0" err="1"/>
              <a:t>kembangkan</a:t>
            </a:r>
            <a:r>
              <a:rPr lang="en-ID" dirty="0"/>
              <a:t> game genre RPG </a:t>
            </a:r>
            <a:r>
              <a:rPr lang="en-ID" dirty="0" err="1"/>
              <a:t>tetapi</a:t>
            </a:r>
            <a:r>
              <a:rPr lang="en-ID" dirty="0"/>
              <a:t> </a:t>
            </a:r>
            <a:r>
              <a:rPr lang="en-ID" dirty="0" err="1"/>
              <a:t>harus</a:t>
            </a:r>
            <a:r>
              <a:rPr lang="en-ID" dirty="0"/>
              <a:t> </a:t>
            </a:r>
            <a:r>
              <a:rPr lang="en-ID" dirty="0" err="1"/>
              <a:t>siap</a:t>
            </a:r>
            <a:r>
              <a:rPr lang="en-ID" dirty="0"/>
              <a:t> </a:t>
            </a:r>
            <a:r>
              <a:rPr lang="en-ID" dirty="0" err="1"/>
              <a:t>bersaing</a:t>
            </a:r>
            <a:r>
              <a:rPr lang="en-ID" dirty="0"/>
              <a:t> </a:t>
            </a:r>
            <a:r>
              <a:rPr lang="en-ID" dirty="0" err="1"/>
              <a:t>dengan</a:t>
            </a:r>
            <a:r>
              <a:rPr lang="en-ID" dirty="0"/>
              <a:t> game </a:t>
            </a:r>
            <a:r>
              <a:rPr lang="en-ID" dirty="0" err="1"/>
              <a:t>game</a:t>
            </a:r>
            <a:r>
              <a:rPr lang="en-ID" dirty="0"/>
              <a:t> yang </a:t>
            </a:r>
            <a:r>
              <a:rPr lang="en-ID" dirty="0" err="1"/>
              <a:t>sudah</a:t>
            </a:r>
            <a:r>
              <a:rPr lang="en-ID" dirty="0"/>
              <a:t> </a:t>
            </a:r>
            <a:r>
              <a:rPr lang="en-ID" dirty="0" err="1"/>
              <a:t>menjadi</a:t>
            </a:r>
            <a:r>
              <a:rPr lang="en-ID" dirty="0"/>
              <a:t> roots di </a:t>
            </a:r>
            <a:r>
              <a:rPr lang="en-ID" dirty="0" err="1"/>
              <a:t>Jepang</a:t>
            </a:r>
            <a:r>
              <a:rPr lang="en-ID" dirty="0"/>
              <a:t> </a:t>
            </a:r>
            <a:r>
              <a:rPr lang="en-ID" dirty="0" err="1"/>
              <a:t>seperti</a:t>
            </a:r>
            <a:r>
              <a:rPr lang="en-ID" dirty="0"/>
              <a:t> </a:t>
            </a:r>
            <a:r>
              <a:rPr lang="en-ID" dirty="0" err="1"/>
              <a:t>pokemon</a:t>
            </a:r>
            <a:r>
              <a:rPr lang="en-ID" dirty="0"/>
              <a:t> dan final fantasy.</a:t>
            </a:r>
          </a:p>
          <a:p>
            <a:pPr marL="342900" indent="-342900">
              <a:buAutoNum type="arabicPeriod"/>
            </a:pPr>
            <a:r>
              <a:rPr lang="en-ID" dirty="0"/>
              <a:t>Perusahaan </a:t>
            </a:r>
            <a:r>
              <a:rPr lang="en-ID" dirty="0" err="1"/>
              <a:t>disarankan</a:t>
            </a:r>
            <a:r>
              <a:rPr lang="en-ID" dirty="0"/>
              <a:t> </a:t>
            </a:r>
            <a:r>
              <a:rPr lang="en-ID" dirty="0" err="1"/>
              <a:t>dapat</a:t>
            </a:r>
            <a:r>
              <a:rPr lang="en-ID" dirty="0"/>
              <a:t> </a:t>
            </a:r>
            <a:r>
              <a:rPr lang="en-ID" dirty="0" err="1"/>
              <a:t>merilis</a:t>
            </a:r>
            <a:r>
              <a:rPr lang="en-ID" dirty="0"/>
              <a:t> game </a:t>
            </a:r>
            <a:r>
              <a:rPr lang="en-ID" dirty="0" err="1"/>
              <a:t>nya</a:t>
            </a:r>
            <a:r>
              <a:rPr lang="en-ID" dirty="0"/>
              <a:t> di </a:t>
            </a:r>
            <a:r>
              <a:rPr lang="en-ID" dirty="0" err="1"/>
              <a:t>berbagai</a:t>
            </a:r>
            <a:r>
              <a:rPr lang="en-ID" dirty="0"/>
              <a:t> platform </a:t>
            </a:r>
            <a:r>
              <a:rPr lang="en-ID" dirty="0" err="1"/>
              <a:t>terutama</a:t>
            </a:r>
            <a:r>
              <a:rPr lang="en-ID" dirty="0"/>
              <a:t> pada platform </a:t>
            </a:r>
            <a:r>
              <a:rPr lang="en-ID" dirty="0" err="1"/>
              <a:t>keluaran</a:t>
            </a:r>
            <a:r>
              <a:rPr lang="en-ID" dirty="0"/>
              <a:t> </a:t>
            </a:r>
            <a:r>
              <a:rPr lang="en-ID" dirty="0" err="1"/>
              <a:t>terbaru</a:t>
            </a:r>
            <a:r>
              <a:rPr lang="en-ID" dirty="0"/>
              <a:t> </a:t>
            </a:r>
            <a:r>
              <a:rPr lang="en-ID" dirty="0" err="1"/>
              <a:t>seperti</a:t>
            </a:r>
            <a:r>
              <a:rPr lang="en-ID" dirty="0"/>
              <a:t> PS4 yang </a:t>
            </a:r>
            <a:r>
              <a:rPr lang="en-ID" dirty="0" err="1"/>
              <a:t>saat</a:t>
            </a:r>
            <a:r>
              <a:rPr lang="en-ID" dirty="0"/>
              <a:t> </a:t>
            </a:r>
            <a:r>
              <a:rPr lang="en-ID" dirty="0" err="1"/>
              <a:t>ini</a:t>
            </a:r>
            <a:r>
              <a:rPr lang="en-ID" dirty="0"/>
              <a:t> </a:t>
            </a:r>
            <a:r>
              <a:rPr lang="en-ID" dirty="0" err="1"/>
              <a:t>banyak</a:t>
            </a:r>
            <a:r>
              <a:rPr lang="en-ID" dirty="0"/>
              <a:t> </a:t>
            </a:r>
            <a:r>
              <a:rPr lang="en-ID" dirty="0" err="1"/>
              <a:t>diminati</a:t>
            </a:r>
            <a:r>
              <a:rPr lang="en-ID" dirty="0"/>
              <a:t>.</a:t>
            </a:r>
          </a:p>
        </p:txBody>
      </p:sp>
    </p:spTree>
    <p:extLst>
      <p:ext uri="{BB962C8B-B14F-4D97-AF65-F5344CB8AC3E}">
        <p14:creationId xmlns:p14="http://schemas.microsoft.com/office/powerpoint/2010/main" val="215700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5" name="TextBox 4">
            <a:extLst>
              <a:ext uri="{FF2B5EF4-FFF2-40B4-BE49-F238E27FC236}">
                <a16:creationId xmlns:a16="http://schemas.microsoft.com/office/drawing/2014/main" id="{F6BCAF35-BE87-97CE-FDB6-E2E9C540EC95}"/>
              </a:ext>
            </a:extLst>
          </p:cNvPr>
          <p:cNvSpPr txBox="1"/>
          <p:nvPr/>
        </p:nvSpPr>
        <p:spPr>
          <a:xfrm>
            <a:off x="2114550" y="2571750"/>
            <a:ext cx="3460750" cy="584775"/>
          </a:xfrm>
          <a:prstGeom prst="rect">
            <a:avLst/>
          </a:prstGeom>
          <a:noFill/>
        </p:spPr>
        <p:txBody>
          <a:bodyPr wrap="square" rtlCol="0">
            <a:spAutoFit/>
          </a:bodyPr>
          <a:lstStyle/>
          <a:p>
            <a:r>
              <a:rPr lang="en-US" sz="3200" dirty="0"/>
              <a:t>TERIMA KASIH</a:t>
            </a:r>
            <a:endParaRPr lang="en-ID" sz="3200" dirty="0"/>
          </a:p>
        </p:txBody>
      </p:sp>
      <p:pic>
        <p:nvPicPr>
          <p:cNvPr id="3" name="Picture 2">
            <a:extLst>
              <a:ext uri="{FF2B5EF4-FFF2-40B4-BE49-F238E27FC236}">
                <a16:creationId xmlns:a16="http://schemas.microsoft.com/office/drawing/2014/main" id="{FEF0BCF2-6A38-FED6-B55E-305060675360}"/>
              </a:ext>
            </a:extLst>
          </p:cNvPr>
          <p:cNvPicPr>
            <a:picLocks noChangeAspect="1"/>
          </p:cNvPicPr>
          <p:nvPr/>
        </p:nvPicPr>
        <p:blipFill>
          <a:blip r:embed="rId3"/>
          <a:stretch>
            <a:fillRect/>
          </a:stretch>
        </p:blipFill>
        <p:spPr>
          <a:xfrm>
            <a:off x="0" y="0"/>
            <a:ext cx="9143999"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2" name="TextBox 1">
            <a:extLst>
              <a:ext uri="{FF2B5EF4-FFF2-40B4-BE49-F238E27FC236}">
                <a16:creationId xmlns:a16="http://schemas.microsoft.com/office/drawing/2014/main" id="{59036F65-D460-508B-CD49-E8D5F9CAE2B2}"/>
              </a:ext>
            </a:extLst>
          </p:cNvPr>
          <p:cNvSpPr txBox="1"/>
          <p:nvPr/>
        </p:nvSpPr>
        <p:spPr>
          <a:xfrm>
            <a:off x="3388178" y="624297"/>
            <a:ext cx="1755321" cy="461665"/>
          </a:xfrm>
          <a:prstGeom prst="rect">
            <a:avLst/>
          </a:prstGeom>
          <a:noFill/>
        </p:spPr>
        <p:txBody>
          <a:bodyPr wrap="square" rtlCol="0">
            <a:spAutoFit/>
          </a:bodyPr>
          <a:lstStyle/>
          <a:p>
            <a:r>
              <a:rPr lang="en-US" sz="2400" dirty="0">
                <a:solidFill>
                  <a:schemeClr val="bg1"/>
                </a:solidFill>
              </a:rPr>
              <a:t>Contents</a:t>
            </a:r>
            <a:endParaRPr lang="en-ID" sz="2400" dirty="0">
              <a:solidFill>
                <a:schemeClr val="bg1"/>
              </a:solidFill>
            </a:endParaRPr>
          </a:p>
        </p:txBody>
      </p:sp>
      <p:sp>
        <p:nvSpPr>
          <p:cNvPr id="3" name="TextBox 2">
            <a:extLst>
              <a:ext uri="{FF2B5EF4-FFF2-40B4-BE49-F238E27FC236}">
                <a16:creationId xmlns:a16="http://schemas.microsoft.com/office/drawing/2014/main" id="{6151D280-0277-31F0-51FA-B48B133BABC0}"/>
              </a:ext>
            </a:extLst>
          </p:cNvPr>
          <p:cNvSpPr txBox="1"/>
          <p:nvPr/>
        </p:nvSpPr>
        <p:spPr>
          <a:xfrm>
            <a:off x="2373922" y="1218824"/>
            <a:ext cx="4839678" cy="2554545"/>
          </a:xfrm>
          <a:prstGeom prst="rect">
            <a:avLst/>
          </a:prstGeom>
          <a:noFill/>
        </p:spPr>
        <p:txBody>
          <a:bodyPr wrap="square" rtlCol="0">
            <a:spAutoFit/>
          </a:bodyPr>
          <a:lstStyle/>
          <a:p>
            <a:pPr algn="just"/>
            <a:r>
              <a:rPr lang="en-US" sz="2000" dirty="0">
                <a:solidFill>
                  <a:schemeClr val="bg1"/>
                </a:solidFill>
              </a:rPr>
              <a:t>1. Business Understanding</a:t>
            </a:r>
          </a:p>
          <a:p>
            <a:pPr algn="just"/>
            <a:r>
              <a:rPr lang="en-US" sz="2000" dirty="0">
                <a:solidFill>
                  <a:schemeClr val="bg1"/>
                </a:solidFill>
              </a:rPr>
              <a:t>2. Data Understanding</a:t>
            </a:r>
          </a:p>
          <a:p>
            <a:pPr algn="just"/>
            <a:r>
              <a:rPr lang="en-US" sz="2000" dirty="0">
                <a:solidFill>
                  <a:schemeClr val="bg1"/>
                </a:solidFill>
              </a:rPr>
              <a:t>3. Data Preparation</a:t>
            </a:r>
          </a:p>
          <a:p>
            <a:pPr algn="just"/>
            <a:r>
              <a:rPr lang="en-US" sz="2000" dirty="0">
                <a:solidFill>
                  <a:schemeClr val="bg1"/>
                </a:solidFill>
              </a:rPr>
              <a:t>4. Modeling</a:t>
            </a:r>
          </a:p>
          <a:p>
            <a:pPr algn="just"/>
            <a:r>
              <a:rPr lang="en-US" sz="2000" dirty="0">
                <a:solidFill>
                  <a:schemeClr val="bg1"/>
                </a:solidFill>
              </a:rPr>
              <a:t>5. Evaluation</a:t>
            </a:r>
          </a:p>
          <a:p>
            <a:pPr algn="just"/>
            <a:r>
              <a:rPr lang="en-US" sz="2000" dirty="0">
                <a:solidFill>
                  <a:schemeClr val="bg1"/>
                </a:solidFill>
              </a:rPr>
              <a:t>6. Deployment</a:t>
            </a:r>
          </a:p>
          <a:p>
            <a:endParaRPr lang="en-US" sz="2000" dirty="0">
              <a:solidFill>
                <a:schemeClr val="bg1"/>
              </a:solidFill>
            </a:endParaRPr>
          </a:p>
          <a:p>
            <a:pPr marL="342900" indent="-342900">
              <a:buAutoNum type="arabicPeriod"/>
            </a:pPr>
            <a:endParaRPr lang="en-US" sz="20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 name="TextBox 1">
            <a:extLst>
              <a:ext uri="{FF2B5EF4-FFF2-40B4-BE49-F238E27FC236}">
                <a16:creationId xmlns:a16="http://schemas.microsoft.com/office/drawing/2014/main" id="{03A4CAC6-96AC-CB28-71BD-AFE8E80A496A}"/>
              </a:ext>
            </a:extLst>
          </p:cNvPr>
          <p:cNvSpPr txBox="1"/>
          <p:nvPr/>
        </p:nvSpPr>
        <p:spPr>
          <a:xfrm>
            <a:off x="398912" y="1717923"/>
            <a:ext cx="4173088" cy="1384995"/>
          </a:xfrm>
          <a:prstGeom prst="rect">
            <a:avLst/>
          </a:prstGeom>
          <a:noFill/>
        </p:spPr>
        <p:txBody>
          <a:bodyPr wrap="square" rtlCol="0">
            <a:spAutoFit/>
          </a:bodyPr>
          <a:lstStyle/>
          <a:p>
            <a:pPr algn="just"/>
            <a:r>
              <a:rPr lang="en-ID" dirty="0" err="1"/>
              <a:t>PixelStart</a:t>
            </a:r>
            <a:r>
              <a:rPr lang="en-ID" dirty="0"/>
              <a:t> Inc. </a:t>
            </a:r>
            <a:r>
              <a:rPr lang="en-ID" dirty="0" err="1"/>
              <a:t>memiliki</a:t>
            </a:r>
            <a:r>
              <a:rPr lang="en-ID" dirty="0"/>
              <a:t> </a:t>
            </a:r>
            <a:r>
              <a:rPr lang="en-ID" dirty="0" err="1"/>
              <a:t>anggaran</a:t>
            </a:r>
            <a:r>
              <a:rPr lang="en-ID" dirty="0"/>
              <a:t> </a:t>
            </a:r>
            <a:r>
              <a:rPr lang="en-ID" dirty="0" err="1"/>
              <a:t>untuk</a:t>
            </a:r>
            <a:r>
              <a:rPr lang="en-ID" dirty="0"/>
              <a:t> </a:t>
            </a:r>
            <a:r>
              <a:rPr lang="en-ID" dirty="0" err="1"/>
              <a:t>mengembangkan</a:t>
            </a:r>
            <a:r>
              <a:rPr lang="en-ID" dirty="0"/>
              <a:t> </a:t>
            </a:r>
            <a:r>
              <a:rPr lang="en-ID" dirty="0" err="1"/>
              <a:t>satu</a:t>
            </a:r>
            <a:r>
              <a:rPr lang="en-ID" dirty="0"/>
              <a:t> game </a:t>
            </a:r>
            <a:r>
              <a:rPr lang="en-ID" dirty="0" err="1"/>
              <a:t>berskala</a:t>
            </a:r>
            <a:r>
              <a:rPr lang="en-ID" dirty="0"/>
              <a:t> </a:t>
            </a:r>
            <a:r>
              <a:rPr lang="en-ID" dirty="0" err="1"/>
              <a:t>besar</a:t>
            </a:r>
            <a:r>
              <a:rPr lang="en-ID" dirty="0"/>
              <a:t> (AAA Game). </a:t>
            </a:r>
            <a:r>
              <a:rPr lang="en-ID" dirty="0" err="1"/>
              <a:t>Namun</a:t>
            </a:r>
            <a:r>
              <a:rPr lang="en-ID" dirty="0"/>
              <a:t>, CEO ragu </a:t>
            </a:r>
            <a:r>
              <a:rPr lang="en-ID" dirty="0" err="1"/>
              <a:t>harus</a:t>
            </a:r>
            <a:r>
              <a:rPr lang="en-ID" dirty="0"/>
              <a:t> </a:t>
            </a:r>
            <a:r>
              <a:rPr lang="en-ID" dirty="0" err="1"/>
              <a:t>membuat</a:t>
            </a:r>
            <a:r>
              <a:rPr lang="en-ID" dirty="0"/>
              <a:t> game </a:t>
            </a:r>
            <a:r>
              <a:rPr lang="en-ID" dirty="0" err="1"/>
              <a:t>bergenre</a:t>
            </a:r>
            <a:r>
              <a:rPr lang="en-ID" dirty="0"/>
              <a:t> </a:t>
            </a:r>
            <a:r>
              <a:rPr lang="en-ID" dirty="0" err="1"/>
              <a:t>apa</a:t>
            </a:r>
            <a:r>
              <a:rPr lang="en-ID" dirty="0"/>
              <a:t> dan </a:t>
            </a:r>
            <a:r>
              <a:rPr lang="en-ID" dirty="0" err="1"/>
              <a:t>untuk</a:t>
            </a:r>
            <a:r>
              <a:rPr lang="en-ID" dirty="0"/>
              <a:t> platform </a:t>
            </a:r>
            <a:r>
              <a:rPr lang="en-ID" dirty="0" err="1"/>
              <a:t>apa</a:t>
            </a:r>
            <a:r>
              <a:rPr lang="en-ID" dirty="0"/>
              <a:t>. </a:t>
            </a:r>
            <a:r>
              <a:rPr lang="en-ID" dirty="0" err="1"/>
              <a:t>Ia</a:t>
            </a:r>
            <a:r>
              <a:rPr lang="en-ID" dirty="0"/>
              <a:t> </a:t>
            </a:r>
            <a:r>
              <a:rPr lang="en-ID" dirty="0" err="1"/>
              <a:t>meminta</a:t>
            </a:r>
            <a:r>
              <a:rPr lang="en-ID" dirty="0"/>
              <a:t> Anda </a:t>
            </a:r>
            <a:r>
              <a:rPr lang="en-ID" dirty="0" err="1"/>
              <a:t>menganalisis</a:t>
            </a:r>
            <a:r>
              <a:rPr lang="en-ID" dirty="0"/>
              <a:t> data </a:t>
            </a:r>
            <a:r>
              <a:rPr lang="en-ID" dirty="0" err="1"/>
              <a:t>penjualan</a:t>
            </a:r>
            <a:r>
              <a:rPr lang="en-ID" dirty="0"/>
              <a:t> </a:t>
            </a:r>
            <a:r>
              <a:rPr lang="en-ID" dirty="0" err="1"/>
              <a:t>historis</a:t>
            </a:r>
            <a:r>
              <a:rPr lang="en-ID" dirty="0"/>
              <a:t> </a:t>
            </a:r>
            <a:r>
              <a:rPr lang="en-ID" dirty="0" err="1"/>
              <a:t>untuk</a:t>
            </a:r>
            <a:r>
              <a:rPr lang="en-ID" dirty="0"/>
              <a:t> </a:t>
            </a:r>
            <a:r>
              <a:rPr lang="en-ID" dirty="0" err="1"/>
              <a:t>meminimalkan</a:t>
            </a:r>
            <a:r>
              <a:rPr lang="en-ID" dirty="0"/>
              <a:t> </a:t>
            </a:r>
            <a:r>
              <a:rPr lang="en-ID" dirty="0" err="1"/>
              <a:t>risiko</a:t>
            </a:r>
            <a:r>
              <a:rPr lang="en-ID" dirty="0"/>
              <a:t> </a:t>
            </a:r>
            <a:r>
              <a:rPr lang="en-ID" dirty="0" err="1"/>
              <a:t>kegagalan</a:t>
            </a:r>
            <a:r>
              <a:rPr lang="en-ID" dirty="0"/>
              <a:t>.</a:t>
            </a:r>
          </a:p>
        </p:txBody>
      </p:sp>
      <p:sp>
        <p:nvSpPr>
          <p:cNvPr id="3" name="TextBox 2">
            <a:extLst>
              <a:ext uri="{FF2B5EF4-FFF2-40B4-BE49-F238E27FC236}">
                <a16:creationId xmlns:a16="http://schemas.microsoft.com/office/drawing/2014/main" id="{209FD5DB-D850-48A5-E5D2-9EB9A2205CB7}"/>
              </a:ext>
            </a:extLst>
          </p:cNvPr>
          <p:cNvSpPr txBox="1"/>
          <p:nvPr/>
        </p:nvSpPr>
        <p:spPr>
          <a:xfrm>
            <a:off x="-270003" y="851082"/>
            <a:ext cx="4963885" cy="523220"/>
          </a:xfrm>
          <a:prstGeom prst="rect">
            <a:avLst/>
          </a:prstGeom>
          <a:noFill/>
        </p:spPr>
        <p:txBody>
          <a:bodyPr wrap="square" rtlCol="0">
            <a:spAutoFit/>
          </a:bodyPr>
          <a:lstStyle/>
          <a:p>
            <a:pPr algn="ctr"/>
            <a:r>
              <a:rPr lang="en-US" sz="2800" dirty="0">
                <a:solidFill>
                  <a:schemeClr val="accent1"/>
                </a:solidFill>
              </a:rPr>
              <a:t>1. Business Understanding</a:t>
            </a:r>
            <a:endParaRPr lang="en-ID" sz="2800" dirty="0">
              <a:solidFill>
                <a:schemeClr val="accent1"/>
              </a:solidFill>
            </a:endParaRPr>
          </a:p>
        </p:txBody>
      </p:sp>
      <p:pic>
        <p:nvPicPr>
          <p:cNvPr id="6" name="Picture 5">
            <a:extLst>
              <a:ext uri="{FF2B5EF4-FFF2-40B4-BE49-F238E27FC236}">
                <a16:creationId xmlns:a16="http://schemas.microsoft.com/office/drawing/2014/main" id="{52B7ECE6-D16F-C911-D076-557942886433}"/>
              </a:ext>
            </a:extLst>
          </p:cNvPr>
          <p:cNvPicPr>
            <a:picLocks noChangeAspect="1"/>
          </p:cNvPicPr>
          <p:nvPr/>
        </p:nvPicPr>
        <p:blipFill>
          <a:blip r:embed="rId3"/>
          <a:stretch>
            <a:fillRect/>
          </a:stretch>
        </p:blipFill>
        <p:spPr>
          <a:xfrm>
            <a:off x="4639174" y="1053457"/>
            <a:ext cx="4173088" cy="2276230"/>
          </a:xfrm>
          <a:prstGeom prst="rect">
            <a:avLst/>
          </a:prstGeom>
        </p:spPr>
      </p:pic>
      <p:sp>
        <p:nvSpPr>
          <p:cNvPr id="7" name="TextBox 6">
            <a:extLst>
              <a:ext uri="{FF2B5EF4-FFF2-40B4-BE49-F238E27FC236}">
                <a16:creationId xmlns:a16="http://schemas.microsoft.com/office/drawing/2014/main" id="{94575150-78E1-8C61-F5CC-2F4D08A97345}"/>
              </a:ext>
            </a:extLst>
          </p:cNvPr>
          <p:cNvSpPr txBox="1"/>
          <p:nvPr/>
        </p:nvSpPr>
        <p:spPr>
          <a:xfrm>
            <a:off x="398912" y="3329687"/>
            <a:ext cx="7515199" cy="954107"/>
          </a:xfrm>
          <a:prstGeom prst="rect">
            <a:avLst/>
          </a:prstGeom>
          <a:noFill/>
        </p:spPr>
        <p:txBody>
          <a:bodyPr wrap="none" rtlCol="0">
            <a:spAutoFit/>
          </a:bodyPr>
          <a:lstStyle/>
          <a:p>
            <a:r>
              <a:rPr lang="en-US" b="1" dirty="0"/>
              <a:t>Problem</a:t>
            </a:r>
            <a:r>
              <a:rPr lang="en-US" dirty="0"/>
              <a:t>: </a:t>
            </a:r>
            <a:r>
              <a:rPr lang="en-US" dirty="0" err="1"/>
              <a:t>Ketidakpastian</a:t>
            </a:r>
            <a:r>
              <a:rPr lang="en-US" dirty="0"/>
              <a:t> pasar </a:t>
            </a:r>
            <a:r>
              <a:rPr lang="en-US" dirty="0" err="1"/>
              <a:t>menyebabkan</a:t>
            </a:r>
            <a:r>
              <a:rPr lang="en-US" dirty="0"/>
              <a:t> </a:t>
            </a:r>
            <a:r>
              <a:rPr lang="en-US" dirty="0" err="1"/>
              <a:t>resiko</a:t>
            </a:r>
            <a:r>
              <a:rPr lang="en-US" dirty="0"/>
              <a:t> </a:t>
            </a:r>
            <a:r>
              <a:rPr lang="en-US" dirty="0" err="1"/>
              <a:t>dalam</a:t>
            </a:r>
            <a:r>
              <a:rPr lang="en-US" dirty="0"/>
              <a:t> </a:t>
            </a:r>
            <a:r>
              <a:rPr lang="en-US" dirty="0" err="1"/>
              <a:t>pengembangan</a:t>
            </a:r>
            <a:r>
              <a:rPr lang="en-US" dirty="0"/>
              <a:t> game </a:t>
            </a:r>
            <a:r>
              <a:rPr lang="en-US" dirty="0" err="1"/>
              <a:t>baru</a:t>
            </a:r>
            <a:endParaRPr lang="en-US" dirty="0"/>
          </a:p>
          <a:p>
            <a:r>
              <a:rPr lang="en-US" b="1" dirty="0"/>
              <a:t>Tujuan </a:t>
            </a:r>
            <a:r>
              <a:rPr lang="en-US" b="1" dirty="0" err="1"/>
              <a:t>Bisnis</a:t>
            </a:r>
            <a:r>
              <a:rPr lang="en-US" dirty="0"/>
              <a:t>: </a:t>
            </a:r>
            <a:r>
              <a:rPr lang="en-US" dirty="0" err="1"/>
              <a:t>Mengidentifikasi</a:t>
            </a:r>
            <a:r>
              <a:rPr lang="en-US" dirty="0"/>
              <a:t> Genre dan Platform yang </a:t>
            </a:r>
            <a:r>
              <a:rPr lang="en-US" dirty="0" err="1"/>
              <a:t>memiliki</a:t>
            </a:r>
            <a:r>
              <a:rPr lang="en-US" dirty="0"/>
              <a:t> </a:t>
            </a:r>
            <a:r>
              <a:rPr lang="en-US" dirty="0" err="1"/>
              <a:t>potensi</a:t>
            </a:r>
            <a:r>
              <a:rPr lang="en-US" dirty="0"/>
              <a:t> </a:t>
            </a:r>
            <a:r>
              <a:rPr lang="en-US" dirty="0" err="1"/>
              <a:t>penjualan</a:t>
            </a:r>
            <a:r>
              <a:rPr lang="en-US" dirty="0"/>
              <a:t> </a:t>
            </a:r>
            <a:r>
              <a:rPr lang="en-US" dirty="0" err="1"/>
              <a:t>tinggi</a:t>
            </a:r>
            <a:r>
              <a:rPr lang="en-US" dirty="0"/>
              <a:t>, </a:t>
            </a:r>
          </a:p>
          <a:p>
            <a:r>
              <a:rPr lang="en-US" dirty="0" err="1"/>
              <a:t>serta</a:t>
            </a:r>
            <a:r>
              <a:rPr lang="en-US" dirty="0"/>
              <a:t> </a:t>
            </a:r>
            <a:r>
              <a:rPr lang="en-US" dirty="0" err="1"/>
              <a:t>memahami</a:t>
            </a:r>
            <a:endParaRPr lang="en-US" dirty="0"/>
          </a:p>
          <a:p>
            <a:r>
              <a:rPr lang="en-US" dirty="0" err="1"/>
              <a:t>Preferensi</a:t>
            </a:r>
            <a:r>
              <a:rPr lang="en-US" dirty="0"/>
              <a:t> pasar regional</a:t>
            </a:r>
            <a:endParaRPr lang="en-ID"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B19436AE-5674-4D85-7931-EEF271375A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D2D092-A57A-6AC2-BE46-67997651DE9D}"/>
              </a:ext>
            </a:extLst>
          </p:cNvPr>
          <p:cNvSpPr txBox="1"/>
          <p:nvPr/>
        </p:nvSpPr>
        <p:spPr>
          <a:xfrm>
            <a:off x="-318432" y="940289"/>
            <a:ext cx="5673272" cy="646331"/>
          </a:xfrm>
          <a:prstGeom prst="rect">
            <a:avLst/>
          </a:prstGeom>
          <a:noFill/>
        </p:spPr>
        <p:txBody>
          <a:bodyPr wrap="square" rtlCol="0">
            <a:spAutoFit/>
          </a:bodyPr>
          <a:lstStyle/>
          <a:p>
            <a:pPr algn="ctr"/>
            <a:r>
              <a:rPr lang="en-US" sz="3600" dirty="0" err="1">
                <a:solidFill>
                  <a:schemeClr val="accent1"/>
                </a:solidFill>
              </a:rPr>
              <a:t>Identifikasi</a:t>
            </a:r>
            <a:r>
              <a:rPr lang="en-US" sz="3600" dirty="0">
                <a:solidFill>
                  <a:schemeClr val="accent1"/>
                </a:solidFill>
              </a:rPr>
              <a:t> </a:t>
            </a:r>
            <a:r>
              <a:rPr lang="en-US" sz="3600" dirty="0" err="1">
                <a:solidFill>
                  <a:schemeClr val="accent1"/>
                </a:solidFill>
              </a:rPr>
              <a:t>Masalah</a:t>
            </a:r>
            <a:endParaRPr lang="en-ID" sz="3600" dirty="0">
              <a:solidFill>
                <a:schemeClr val="accent1"/>
              </a:solidFill>
            </a:endParaRPr>
          </a:p>
        </p:txBody>
      </p:sp>
      <p:sp>
        <p:nvSpPr>
          <p:cNvPr id="4" name="TextBox 3">
            <a:extLst>
              <a:ext uri="{FF2B5EF4-FFF2-40B4-BE49-F238E27FC236}">
                <a16:creationId xmlns:a16="http://schemas.microsoft.com/office/drawing/2014/main" id="{E92CC2F2-4B1B-03E8-290A-A044F2109344}"/>
              </a:ext>
            </a:extLst>
          </p:cNvPr>
          <p:cNvSpPr txBox="1"/>
          <p:nvPr/>
        </p:nvSpPr>
        <p:spPr>
          <a:xfrm>
            <a:off x="393396" y="1693333"/>
            <a:ext cx="7281311" cy="1200329"/>
          </a:xfrm>
          <a:prstGeom prst="rect">
            <a:avLst/>
          </a:prstGeom>
          <a:noFill/>
        </p:spPr>
        <p:txBody>
          <a:bodyPr wrap="square" rtlCol="0">
            <a:spAutoFit/>
          </a:bodyPr>
          <a:lstStyle/>
          <a:p>
            <a:pPr marL="342900" indent="-342900">
              <a:buFont typeface="+mj-lt"/>
              <a:buAutoNum type="arabicPeriod"/>
            </a:pPr>
            <a:r>
              <a:rPr lang="en-ID" sz="1800" dirty="0"/>
              <a:t>Genre </a:t>
            </a:r>
            <a:r>
              <a:rPr lang="en-ID" sz="1800" dirty="0" err="1"/>
              <a:t>apa</a:t>
            </a:r>
            <a:r>
              <a:rPr lang="en-ID" sz="1800" dirty="0"/>
              <a:t> yang paling </a:t>
            </a:r>
            <a:r>
              <a:rPr lang="en-ID" sz="1800" dirty="0" err="1"/>
              <a:t>laku</a:t>
            </a:r>
            <a:r>
              <a:rPr lang="en-ID" sz="1800" dirty="0"/>
              <a:t> </a:t>
            </a:r>
            <a:r>
              <a:rPr lang="en-ID" sz="1800" dirty="0" err="1"/>
              <a:t>secara</a:t>
            </a:r>
            <a:r>
              <a:rPr lang="en-ID" sz="1800" dirty="0"/>
              <a:t> global?</a:t>
            </a:r>
          </a:p>
          <a:p>
            <a:pPr marL="342900" indent="-342900">
              <a:buFont typeface="+mj-lt"/>
              <a:buAutoNum type="arabicPeriod"/>
            </a:pPr>
            <a:r>
              <a:rPr lang="en-ID" sz="1800" dirty="0" err="1"/>
              <a:t>Apakah</a:t>
            </a:r>
            <a:r>
              <a:rPr lang="en-ID" sz="1800" dirty="0"/>
              <a:t> </a:t>
            </a:r>
            <a:r>
              <a:rPr lang="en-ID" sz="1800" dirty="0" err="1"/>
              <a:t>preferensi</a:t>
            </a:r>
            <a:r>
              <a:rPr lang="en-ID" sz="1800" dirty="0"/>
              <a:t> </a:t>
            </a:r>
            <a:r>
              <a:rPr lang="en-ID" sz="1800" dirty="0" err="1"/>
              <a:t>pemain</a:t>
            </a:r>
            <a:r>
              <a:rPr lang="en-ID" sz="1800" dirty="0"/>
              <a:t> di </a:t>
            </a:r>
            <a:r>
              <a:rPr lang="en-ID" sz="1800" dirty="0" err="1"/>
              <a:t>Jepang</a:t>
            </a:r>
            <a:r>
              <a:rPr lang="en-ID" sz="1800" dirty="0"/>
              <a:t> </a:t>
            </a:r>
            <a:r>
              <a:rPr lang="en-ID" sz="1800" dirty="0" err="1"/>
              <a:t>berbeda</a:t>
            </a:r>
            <a:r>
              <a:rPr lang="en-ID" sz="1800" dirty="0"/>
              <a:t> </a:t>
            </a:r>
            <a:r>
              <a:rPr lang="en-ID" sz="1800" dirty="0" err="1"/>
              <a:t>dengan</a:t>
            </a:r>
            <a:r>
              <a:rPr lang="en-ID" sz="1800" dirty="0"/>
              <a:t> di Amerika Utara?</a:t>
            </a:r>
          </a:p>
          <a:p>
            <a:pPr marL="342900" indent="-342900">
              <a:buFont typeface="+mj-lt"/>
              <a:buAutoNum type="arabicPeriod"/>
            </a:pPr>
            <a:r>
              <a:rPr lang="en-ID" sz="1800" dirty="0" err="1"/>
              <a:t>Platforn</a:t>
            </a:r>
            <a:r>
              <a:rPr lang="en-ID" sz="1800" dirty="0"/>
              <a:t> mana yang </a:t>
            </a:r>
            <a:r>
              <a:rPr lang="en-ID" sz="1800" dirty="0" err="1"/>
              <a:t>sedang</a:t>
            </a:r>
            <a:r>
              <a:rPr lang="en-ID" sz="1800" dirty="0"/>
              <a:t> </a:t>
            </a:r>
            <a:r>
              <a:rPr lang="en-ID" sz="1800" dirty="0" err="1"/>
              <a:t>tren</a:t>
            </a:r>
            <a:r>
              <a:rPr lang="en-ID" sz="1800" dirty="0"/>
              <a:t> </a:t>
            </a:r>
            <a:r>
              <a:rPr lang="en-ID" sz="1800" dirty="0" err="1"/>
              <a:t>atau</a:t>
            </a:r>
            <a:r>
              <a:rPr lang="en-ID" sz="1800" dirty="0"/>
              <a:t> </a:t>
            </a:r>
            <a:r>
              <a:rPr lang="en-ID" sz="1800" dirty="0" err="1"/>
              <a:t>masih</a:t>
            </a:r>
            <a:r>
              <a:rPr lang="en-ID" sz="1800" dirty="0"/>
              <a:t> </a:t>
            </a:r>
            <a:r>
              <a:rPr lang="en-ID" sz="1800" dirty="0" err="1"/>
              <a:t>relevan</a:t>
            </a:r>
            <a:r>
              <a:rPr lang="en-ID" sz="1800" dirty="0"/>
              <a:t>?</a:t>
            </a:r>
          </a:p>
        </p:txBody>
      </p:sp>
    </p:spTree>
    <p:extLst>
      <p:ext uri="{BB962C8B-B14F-4D97-AF65-F5344CB8AC3E}">
        <p14:creationId xmlns:p14="http://schemas.microsoft.com/office/powerpoint/2010/main" val="256025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724A586A-2BC1-E94B-9713-8DC93777E6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25A6FF-9FB8-917E-06C6-90447CD9B55A}"/>
              </a:ext>
            </a:extLst>
          </p:cNvPr>
          <p:cNvSpPr txBox="1"/>
          <p:nvPr/>
        </p:nvSpPr>
        <p:spPr>
          <a:xfrm>
            <a:off x="268690" y="426148"/>
            <a:ext cx="2175934" cy="523220"/>
          </a:xfrm>
          <a:prstGeom prst="rect">
            <a:avLst/>
          </a:prstGeom>
          <a:noFill/>
        </p:spPr>
        <p:txBody>
          <a:bodyPr wrap="square" rtlCol="0">
            <a:spAutoFit/>
          </a:bodyPr>
          <a:lstStyle/>
          <a:p>
            <a:r>
              <a:rPr lang="en-US" sz="2800" dirty="0">
                <a:solidFill>
                  <a:schemeClr val="accent1"/>
                </a:solidFill>
              </a:rPr>
              <a:t>Tools Used</a:t>
            </a:r>
            <a:endParaRPr lang="en-ID" sz="2800" dirty="0">
              <a:solidFill>
                <a:schemeClr val="accent1"/>
              </a:solidFill>
            </a:endParaRPr>
          </a:p>
        </p:txBody>
      </p:sp>
      <p:sp>
        <p:nvSpPr>
          <p:cNvPr id="5" name="TextBox 4">
            <a:extLst>
              <a:ext uri="{FF2B5EF4-FFF2-40B4-BE49-F238E27FC236}">
                <a16:creationId xmlns:a16="http://schemas.microsoft.com/office/drawing/2014/main" id="{118822CE-7512-A5F2-BF3C-C20B170664E2}"/>
              </a:ext>
            </a:extLst>
          </p:cNvPr>
          <p:cNvSpPr txBox="1"/>
          <p:nvPr/>
        </p:nvSpPr>
        <p:spPr>
          <a:xfrm>
            <a:off x="1701140" y="981671"/>
            <a:ext cx="1236134" cy="400110"/>
          </a:xfrm>
          <a:prstGeom prst="rect">
            <a:avLst/>
          </a:prstGeom>
          <a:noFill/>
        </p:spPr>
        <p:txBody>
          <a:bodyPr wrap="square" rtlCol="0">
            <a:spAutoFit/>
          </a:bodyPr>
          <a:lstStyle/>
          <a:p>
            <a:r>
              <a:rPr lang="en-US" sz="2000" dirty="0">
                <a:solidFill>
                  <a:schemeClr val="tx1"/>
                </a:solidFill>
              </a:rPr>
              <a:t>Analysis</a:t>
            </a:r>
            <a:endParaRPr lang="en-ID" sz="2000" dirty="0">
              <a:solidFill>
                <a:schemeClr val="tx1"/>
              </a:solidFill>
            </a:endParaRPr>
          </a:p>
        </p:txBody>
      </p:sp>
      <p:sp>
        <p:nvSpPr>
          <p:cNvPr id="6" name="TextBox 5">
            <a:extLst>
              <a:ext uri="{FF2B5EF4-FFF2-40B4-BE49-F238E27FC236}">
                <a16:creationId xmlns:a16="http://schemas.microsoft.com/office/drawing/2014/main" id="{86A27B2E-E2EB-A7E5-C57F-EA1394559717}"/>
              </a:ext>
            </a:extLst>
          </p:cNvPr>
          <p:cNvSpPr txBox="1"/>
          <p:nvPr/>
        </p:nvSpPr>
        <p:spPr>
          <a:xfrm>
            <a:off x="4850316" y="981671"/>
            <a:ext cx="2717801" cy="400110"/>
          </a:xfrm>
          <a:prstGeom prst="rect">
            <a:avLst/>
          </a:prstGeom>
          <a:noFill/>
        </p:spPr>
        <p:txBody>
          <a:bodyPr wrap="square" rtlCol="0">
            <a:spAutoFit/>
          </a:bodyPr>
          <a:lstStyle/>
          <a:p>
            <a:r>
              <a:rPr lang="en-US" sz="2000" dirty="0">
                <a:solidFill>
                  <a:schemeClr val="tx1"/>
                </a:solidFill>
              </a:rPr>
              <a:t>Data Visualization</a:t>
            </a:r>
            <a:endParaRPr lang="en-ID" sz="2000" dirty="0">
              <a:solidFill>
                <a:schemeClr val="tx1"/>
              </a:solidFill>
            </a:endParaRPr>
          </a:p>
        </p:txBody>
      </p:sp>
      <p:pic>
        <p:nvPicPr>
          <p:cNvPr id="7" name="Picture 6">
            <a:extLst>
              <a:ext uri="{FF2B5EF4-FFF2-40B4-BE49-F238E27FC236}">
                <a16:creationId xmlns:a16="http://schemas.microsoft.com/office/drawing/2014/main" id="{F074B571-D023-B90A-2E82-72ADF0A8DFBB}"/>
              </a:ext>
            </a:extLst>
          </p:cNvPr>
          <p:cNvPicPr>
            <a:picLocks noChangeAspect="1"/>
          </p:cNvPicPr>
          <p:nvPr/>
        </p:nvPicPr>
        <p:blipFill>
          <a:blip r:embed="rId3"/>
          <a:stretch>
            <a:fillRect/>
          </a:stretch>
        </p:blipFill>
        <p:spPr>
          <a:xfrm>
            <a:off x="1432899" y="1446388"/>
            <a:ext cx="1775831" cy="1061508"/>
          </a:xfrm>
          <a:prstGeom prst="rect">
            <a:avLst/>
          </a:prstGeom>
        </p:spPr>
      </p:pic>
      <p:pic>
        <p:nvPicPr>
          <p:cNvPr id="8" name="Picture 7">
            <a:extLst>
              <a:ext uri="{FF2B5EF4-FFF2-40B4-BE49-F238E27FC236}">
                <a16:creationId xmlns:a16="http://schemas.microsoft.com/office/drawing/2014/main" id="{2D919AB1-E65D-9465-C82F-D96B2DC67D11}"/>
              </a:ext>
            </a:extLst>
          </p:cNvPr>
          <p:cNvPicPr>
            <a:picLocks noChangeAspect="1"/>
          </p:cNvPicPr>
          <p:nvPr/>
        </p:nvPicPr>
        <p:blipFill>
          <a:blip r:embed="rId4"/>
          <a:stretch>
            <a:fillRect/>
          </a:stretch>
        </p:blipFill>
        <p:spPr>
          <a:xfrm>
            <a:off x="1125462" y="2571750"/>
            <a:ext cx="2420146" cy="972883"/>
          </a:xfrm>
          <a:prstGeom prst="rect">
            <a:avLst/>
          </a:prstGeom>
        </p:spPr>
      </p:pic>
      <p:pic>
        <p:nvPicPr>
          <p:cNvPr id="9" name="Picture 8">
            <a:extLst>
              <a:ext uri="{FF2B5EF4-FFF2-40B4-BE49-F238E27FC236}">
                <a16:creationId xmlns:a16="http://schemas.microsoft.com/office/drawing/2014/main" id="{55D8DB79-48C0-E9EF-F398-6962585A8E89}"/>
              </a:ext>
            </a:extLst>
          </p:cNvPr>
          <p:cNvPicPr>
            <a:picLocks noChangeAspect="1"/>
          </p:cNvPicPr>
          <p:nvPr/>
        </p:nvPicPr>
        <p:blipFill>
          <a:blip r:embed="rId5"/>
          <a:stretch>
            <a:fillRect/>
          </a:stretch>
        </p:blipFill>
        <p:spPr>
          <a:xfrm>
            <a:off x="4485217" y="1410109"/>
            <a:ext cx="3082900" cy="880829"/>
          </a:xfrm>
          <a:prstGeom prst="rect">
            <a:avLst/>
          </a:prstGeom>
        </p:spPr>
      </p:pic>
      <p:pic>
        <p:nvPicPr>
          <p:cNvPr id="10" name="Picture 9">
            <a:extLst>
              <a:ext uri="{FF2B5EF4-FFF2-40B4-BE49-F238E27FC236}">
                <a16:creationId xmlns:a16="http://schemas.microsoft.com/office/drawing/2014/main" id="{F9AD75A7-20DF-4FA9-44B7-ADF23F41AC68}"/>
              </a:ext>
            </a:extLst>
          </p:cNvPr>
          <p:cNvPicPr>
            <a:picLocks noChangeAspect="1"/>
          </p:cNvPicPr>
          <p:nvPr/>
        </p:nvPicPr>
        <p:blipFill>
          <a:blip r:embed="rId6"/>
          <a:stretch>
            <a:fillRect/>
          </a:stretch>
        </p:blipFill>
        <p:spPr>
          <a:xfrm>
            <a:off x="4267375" y="2196392"/>
            <a:ext cx="3408538" cy="1148292"/>
          </a:xfrm>
          <a:prstGeom prst="rect">
            <a:avLst/>
          </a:prstGeom>
        </p:spPr>
      </p:pic>
    </p:spTree>
    <p:extLst>
      <p:ext uri="{BB962C8B-B14F-4D97-AF65-F5344CB8AC3E}">
        <p14:creationId xmlns:p14="http://schemas.microsoft.com/office/powerpoint/2010/main" val="287019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E83281BE-C6A2-7469-D3F2-3494CB3EAF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A42BDC-CEF9-8321-754B-6C87E70E23C5}"/>
              </a:ext>
            </a:extLst>
          </p:cNvPr>
          <p:cNvSpPr txBox="1"/>
          <p:nvPr/>
        </p:nvSpPr>
        <p:spPr>
          <a:xfrm>
            <a:off x="441854" y="646349"/>
            <a:ext cx="4572907" cy="523220"/>
          </a:xfrm>
          <a:prstGeom prst="rect">
            <a:avLst/>
          </a:prstGeom>
          <a:noFill/>
        </p:spPr>
        <p:txBody>
          <a:bodyPr wrap="square" rtlCol="0">
            <a:spAutoFit/>
          </a:bodyPr>
          <a:lstStyle/>
          <a:p>
            <a:r>
              <a:rPr lang="en-US" sz="2800" dirty="0">
                <a:solidFill>
                  <a:schemeClr val="accent1"/>
                </a:solidFill>
              </a:rPr>
              <a:t>2. Data Understanding</a:t>
            </a:r>
            <a:endParaRPr lang="en-ID" sz="2800" dirty="0">
              <a:solidFill>
                <a:schemeClr val="accent1"/>
              </a:solidFill>
            </a:endParaRPr>
          </a:p>
        </p:txBody>
      </p:sp>
      <p:sp>
        <p:nvSpPr>
          <p:cNvPr id="4" name="TextBox 3">
            <a:extLst>
              <a:ext uri="{FF2B5EF4-FFF2-40B4-BE49-F238E27FC236}">
                <a16:creationId xmlns:a16="http://schemas.microsoft.com/office/drawing/2014/main" id="{5DD23E63-D19F-04D9-2494-0A43EFB7D819}"/>
              </a:ext>
            </a:extLst>
          </p:cNvPr>
          <p:cNvSpPr txBox="1"/>
          <p:nvPr/>
        </p:nvSpPr>
        <p:spPr>
          <a:xfrm>
            <a:off x="2848408" y="4413804"/>
            <a:ext cx="5387445" cy="307777"/>
          </a:xfrm>
          <a:prstGeom prst="rect">
            <a:avLst/>
          </a:prstGeom>
          <a:noFill/>
        </p:spPr>
        <p:txBody>
          <a:bodyPr wrap="square" rtlCol="0">
            <a:spAutoFit/>
          </a:bodyPr>
          <a:lstStyle/>
          <a:p>
            <a:r>
              <a:rPr lang="en-ID" dirty="0"/>
              <a:t>www.kaggle.com/datasets/gregorut/videogamesales</a:t>
            </a:r>
          </a:p>
        </p:txBody>
      </p:sp>
      <p:pic>
        <p:nvPicPr>
          <p:cNvPr id="10" name="Picture 9">
            <a:extLst>
              <a:ext uri="{FF2B5EF4-FFF2-40B4-BE49-F238E27FC236}">
                <a16:creationId xmlns:a16="http://schemas.microsoft.com/office/drawing/2014/main" id="{6AD3A405-27CA-27E4-FD7F-07CDEDF82E0E}"/>
              </a:ext>
            </a:extLst>
          </p:cNvPr>
          <p:cNvPicPr>
            <a:picLocks noChangeAspect="1"/>
          </p:cNvPicPr>
          <p:nvPr/>
        </p:nvPicPr>
        <p:blipFill>
          <a:blip r:embed="rId3"/>
          <a:stretch>
            <a:fillRect/>
          </a:stretch>
        </p:blipFill>
        <p:spPr>
          <a:xfrm>
            <a:off x="972901" y="1169569"/>
            <a:ext cx="2762852" cy="2597905"/>
          </a:xfrm>
          <a:prstGeom prst="rect">
            <a:avLst/>
          </a:prstGeom>
        </p:spPr>
      </p:pic>
      <p:sp>
        <p:nvSpPr>
          <p:cNvPr id="11" name="TextBox 10">
            <a:extLst>
              <a:ext uri="{FF2B5EF4-FFF2-40B4-BE49-F238E27FC236}">
                <a16:creationId xmlns:a16="http://schemas.microsoft.com/office/drawing/2014/main" id="{053A4D3A-E6CC-0776-9A7C-CA285CA4ABDB}"/>
              </a:ext>
            </a:extLst>
          </p:cNvPr>
          <p:cNvSpPr txBox="1"/>
          <p:nvPr/>
        </p:nvSpPr>
        <p:spPr>
          <a:xfrm>
            <a:off x="3735753" y="1168428"/>
            <a:ext cx="4853355" cy="1169551"/>
          </a:xfrm>
          <a:prstGeom prst="rect">
            <a:avLst/>
          </a:prstGeom>
          <a:noFill/>
        </p:spPr>
        <p:txBody>
          <a:bodyPr wrap="square" rtlCol="0">
            <a:spAutoFit/>
          </a:bodyPr>
          <a:lstStyle/>
          <a:p>
            <a:r>
              <a:rPr lang="en-ID" dirty="0"/>
              <a:t>Dari data yang </a:t>
            </a:r>
            <a:r>
              <a:rPr lang="en-ID" dirty="0" err="1"/>
              <a:t>ada</a:t>
            </a:r>
            <a:r>
              <a:rPr lang="en-ID" dirty="0"/>
              <a:t> </a:t>
            </a:r>
            <a:r>
              <a:rPr lang="en-ID" dirty="0" err="1"/>
              <a:t>ternyata</a:t>
            </a:r>
            <a:r>
              <a:rPr lang="en-ID" dirty="0"/>
              <a:t> </a:t>
            </a:r>
            <a:r>
              <a:rPr lang="en-ID" dirty="0" err="1"/>
              <a:t>terdapat</a:t>
            </a:r>
            <a:r>
              <a:rPr lang="en-ID" dirty="0"/>
              <a:t> </a:t>
            </a:r>
            <a:r>
              <a:rPr lang="en-ID" dirty="0" err="1"/>
              <a:t>nilai</a:t>
            </a:r>
            <a:r>
              <a:rPr lang="en-ID" dirty="0"/>
              <a:t> yang </a:t>
            </a:r>
            <a:r>
              <a:rPr lang="en-ID" dirty="0" err="1"/>
              <a:t>kosong</a:t>
            </a:r>
            <a:r>
              <a:rPr lang="en-ID" dirty="0"/>
              <a:t> pada </a:t>
            </a:r>
            <a:r>
              <a:rPr lang="en-ID" dirty="0" err="1"/>
              <a:t>kolom</a:t>
            </a:r>
            <a:r>
              <a:rPr lang="en-ID" dirty="0"/>
              <a:t> </a:t>
            </a:r>
            <a:r>
              <a:rPr lang="en-ID" b="1" dirty="0"/>
              <a:t>Year</a:t>
            </a:r>
            <a:r>
              <a:rPr lang="en-ID" dirty="0"/>
              <a:t> dan </a:t>
            </a:r>
            <a:r>
              <a:rPr lang="en-ID" b="1" dirty="0"/>
              <a:t>Publisher</a:t>
            </a:r>
            <a:r>
              <a:rPr lang="en-ID" dirty="0"/>
              <a:t>. Lalu juga </a:t>
            </a:r>
            <a:r>
              <a:rPr lang="en-ID" dirty="0" err="1"/>
              <a:t>terdapat</a:t>
            </a:r>
            <a:r>
              <a:rPr lang="en-ID" dirty="0"/>
              <a:t> </a:t>
            </a:r>
            <a:r>
              <a:rPr lang="en-ID" dirty="0" err="1"/>
              <a:t>tipe</a:t>
            </a:r>
            <a:r>
              <a:rPr lang="en-ID" dirty="0"/>
              <a:t> data yang salah pada </a:t>
            </a:r>
            <a:r>
              <a:rPr lang="en-ID" dirty="0" err="1"/>
              <a:t>kolom</a:t>
            </a:r>
            <a:r>
              <a:rPr lang="en-ID" dirty="0"/>
              <a:t> </a:t>
            </a:r>
            <a:r>
              <a:rPr lang="en-ID" b="1" dirty="0"/>
              <a:t>Year</a:t>
            </a:r>
            <a:r>
              <a:rPr lang="en-ID" dirty="0"/>
              <a:t> yang </a:t>
            </a:r>
            <a:r>
              <a:rPr lang="en-ID" dirty="0" err="1"/>
              <a:t>seharusnya</a:t>
            </a:r>
            <a:r>
              <a:rPr lang="en-ID" dirty="0"/>
              <a:t> </a:t>
            </a:r>
            <a:r>
              <a:rPr lang="en-ID" dirty="0" err="1"/>
              <a:t>berbentuk</a:t>
            </a:r>
            <a:r>
              <a:rPr lang="en-ID" dirty="0"/>
              <a:t> </a:t>
            </a:r>
            <a:r>
              <a:rPr lang="en-ID" dirty="0" err="1"/>
              <a:t>interger</a:t>
            </a:r>
            <a:r>
              <a:rPr lang="en-ID" dirty="0"/>
              <a:t>.</a:t>
            </a:r>
          </a:p>
          <a:p>
            <a:endParaRPr lang="en-ID" dirty="0"/>
          </a:p>
        </p:txBody>
      </p:sp>
      <p:sp>
        <p:nvSpPr>
          <p:cNvPr id="12" name="TextBox 11">
            <a:extLst>
              <a:ext uri="{FF2B5EF4-FFF2-40B4-BE49-F238E27FC236}">
                <a16:creationId xmlns:a16="http://schemas.microsoft.com/office/drawing/2014/main" id="{8912B09E-54EF-B9CB-D13C-2F20F74A8824}"/>
              </a:ext>
            </a:extLst>
          </p:cNvPr>
          <p:cNvSpPr txBox="1"/>
          <p:nvPr/>
        </p:nvSpPr>
        <p:spPr>
          <a:xfrm>
            <a:off x="908147" y="3829028"/>
            <a:ext cx="8173330" cy="523220"/>
          </a:xfrm>
          <a:prstGeom prst="rect">
            <a:avLst/>
          </a:prstGeom>
          <a:noFill/>
        </p:spPr>
        <p:txBody>
          <a:bodyPr wrap="square" rtlCol="0">
            <a:spAutoFit/>
          </a:bodyPr>
          <a:lstStyle/>
          <a:p>
            <a:r>
              <a:rPr lang="en-US" dirty="0" err="1"/>
              <a:t>Terdapat</a:t>
            </a:r>
            <a:r>
              <a:rPr lang="en-US" dirty="0"/>
              <a:t> 10 </a:t>
            </a:r>
            <a:r>
              <a:rPr lang="en-US" dirty="0" err="1"/>
              <a:t>kolom</a:t>
            </a:r>
            <a:r>
              <a:rPr lang="en-US" dirty="0"/>
              <a:t> </a:t>
            </a:r>
            <a:r>
              <a:rPr lang="en-US" dirty="0" err="1"/>
              <a:t>yaitu</a:t>
            </a:r>
            <a:r>
              <a:rPr lang="en-US" dirty="0"/>
              <a:t>: </a:t>
            </a:r>
            <a:r>
              <a:rPr lang="en-US" b="1" dirty="0"/>
              <a:t>Name</a:t>
            </a:r>
            <a:r>
              <a:rPr lang="en-US" dirty="0"/>
              <a:t>, </a:t>
            </a:r>
            <a:r>
              <a:rPr lang="en-US" b="1" dirty="0"/>
              <a:t>Platform</a:t>
            </a:r>
            <a:r>
              <a:rPr lang="en-US" dirty="0"/>
              <a:t>, </a:t>
            </a:r>
            <a:r>
              <a:rPr lang="en-US" b="1" dirty="0"/>
              <a:t>Year</a:t>
            </a:r>
            <a:r>
              <a:rPr lang="en-US" dirty="0"/>
              <a:t>, </a:t>
            </a:r>
            <a:r>
              <a:rPr lang="en-US" b="1" dirty="0"/>
              <a:t>Genre</a:t>
            </a:r>
            <a:r>
              <a:rPr lang="en-US" dirty="0"/>
              <a:t>, </a:t>
            </a:r>
            <a:r>
              <a:rPr lang="en-US" b="1" dirty="0"/>
              <a:t>Publisher</a:t>
            </a:r>
            <a:r>
              <a:rPr lang="en-US" dirty="0"/>
              <a:t>, </a:t>
            </a:r>
            <a:r>
              <a:rPr lang="en-US" b="1" dirty="0" err="1"/>
              <a:t>NA_Sales</a:t>
            </a:r>
            <a:r>
              <a:rPr lang="en-US" dirty="0"/>
              <a:t>, </a:t>
            </a:r>
            <a:r>
              <a:rPr lang="en-US" b="1" dirty="0" err="1"/>
              <a:t>EU_Sales</a:t>
            </a:r>
            <a:r>
              <a:rPr lang="en-US" b="1" dirty="0"/>
              <a:t>, </a:t>
            </a:r>
            <a:r>
              <a:rPr lang="en-US" b="1" dirty="0" err="1"/>
              <a:t>JP_Sales</a:t>
            </a:r>
            <a:r>
              <a:rPr lang="en-US" dirty="0"/>
              <a:t>, </a:t>
            </a:r>
            <a:r>
              <a:rPr lang="en-US" b="1" dirty="0" err="1"/>
              <a:t>Other_Sa;es</a:t>
            </a:r>
            <a:r>
              <a:rPr lang="en-US" dirty="0"/>
              <a:t>, </a:t>
            </a:r>
            <a:r>
              <a:rPr lang="en-US" b="1" dirty="0" err="1"/>
              <a:t>Global_Sales</a:t>
            </a:r>
            <a:endParaRPr lang="en-US" b="1" dirty="0"/>
          </a:p>
        </p:txBody>
      </p:sp>
    </p:spTree>
    <p:extLst>
      <p:ext uri="{BB962C8B-B14F-4D97-AF65-F5344CB8AC3E}">
        <p14:creationId xmlns:p14="http://schemas.microsoft.com/office/powerpoint/2010/main" val="2865594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ABDE4CC0-2D9B-2331-665E-0E6800F939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0B867C-3C8D-8B9A-4471-1798FC113634}"/>
              </a:ext>
            </a:extLst>
          </p:cNvPr>
          <p:cNvSpPr txBox="1"/>
          <p:nvPr/>
        </p:nvSpPr>
        <p:spPr>
          <a:xfrm>
            <a:off x="503440" y="440613"/>
            <a:ext cx="4587344" cy="523220"/>
          </a:xfrm>
          <a:prstGeom prst="rect">
            <a:avLst/>
          </a:prstGeom>
          <a:noFill/>
        </p:spPr>
        <p:txBody>
          <a:bodyPr wrap="square" rtlCol="0">
            <a:spAutoFit/>
          </a:bodyPr>
          <a:lstStyle/>
          <a:p>
            <a:r>
              <a:rPr lang="en-US" sz="2800" dirty="0">
                <a:solidFill>
                  <a:schemeClr val="accent1"/>
                </a:solidFill>
              </a:rPr>
              <a:t>3. Data Preparation</a:t>
            </a:r>
            <a:endParaRPr lang="en-ID" sz="2800" dirty="0">
              <a:solidFill>
                <a:schemeClr val="accent1"/>
              </a:solidFill>
            </a:endParaRPr>
          </a:p>
        </p:txBody>
      </p:sp>
      <p:pic>
        <p:nvPicPr>
          <p:cNvPr id="5" name="Picture 4">
            <a:extLst>
              <a:ext uri="{FF2B5EF4-FFF2-40B4-BE49-F238E27FC236}">
                <a16:creationId xmlns:a16="http://schemas.microsoft.com/office/drawing/2014/main" id="{E9D0EC04-EF9D-FA36-C001-8B5A66C1AED8}"/>
              </a:ext>
            </a:extLst>
          </p:cNvPr>
          <p:cNvPicPr>
            <a:picLocks noChangeAspect="1"/>
          </p:cNvPicPr>
          <p:nvPr/>
        </p:nvPicPr>
        <p:blipFill>
          <a:blip r:embed="rId3"/>
          <a:stretch>
            <a:fillRect/>
          </a:stretch>
        </p:blipFill>
        <p:spPr>
          <a:xfrm>
            <a:off x="992569" y="963833"/>
            <a:ext cx="3868600" cy="1211519"/>
          </a:xfrm>
          <a:prstGeom prst="rect">
            <a:avLst/>
          </a:prstGeom>
        </p:spPr>
      </p:pic>
      <p:pic>
        <p:nvPicPr>
          <p:cNvPr id="7" name="Picture 6">
            <a:extLst>
              <a:ext uri="{FF2B5EF4-FFF2-40B4-BE49-F238E27FC236}">
                <a16:creationId xmlns:a16="http://schemas.microsoft.com/office/drawing/2014/main" id="{FCDE8B9F-FC19-23EC-7D8F-49366A894D74}"/>
              </a:ext>
            </a:extLst>
          </p:cNvPr>
          <p:cNvPicPr>
            <a:picLocks noChangeAspect="1"/>
          </p:cNvPicPr>
          <p:nvPr/>
        </p:nvPicPr>
        <p:blipFill>
          <a:blip r:embed="rId4"/>
          <a:stretch>
            <a:fillRect/>
          </a:stretch>
        </p:blipFill>
        <p:spPr>
          <a:xfrm>
            <a:off x="992569" y="2261322"/>
            <a:ext cx="2607644" cy="2235123"/>
          </a:xfrm>
          <a:prstGeom prst="rect">
            <a:avLst/>
          </a:prstGeom>
        </p:spPr>
      </p:pic>
      <p:sp>
        <p:nvSpPr>
          <p:cNvPr id="3" name="TextBox 2">
            <a:extLst>
              <a:ext uri="{FF2B5EF4-FFF2-40B4-BE49-F238E27FC236}">
                <a16:creationId xmlns:a16="http://schemas.microsoft.com/office/drawing/2014/main" id="{3889A7AB-E089-2C64-2190-67C7C33A1596}"/>
              </a:ext>
            </a:extLst>
          </p:cNvPr>
          <p:cNvSpPr txBox="1"/>
          <p:nvPr/>
        </p:nvSpPr>
        <p:spPr>
          <a:xfrm>
            <a:off x="4001477" y="2424776"/>
            <a:ext cx="3951616" cy="954107"/>
          </a:xfrm>
          <a:prstGeom prst="rect">
            <a:avLst/>
          </a:prstGeom>
          <a:noFill/>
        </p:spPr>
        <p:txBody>
          <a:bodyPr wrap="square" rtlCol="0">
            <a:spAutoFit/>
          </a:bodyPr>
          <a:lstStyle/>
          <a:p>
            <a:pPr algn="just"/>
            <a:r>
              <a:rPr lang="en-US" dirty="0"/>
              <a:t>Pada step </a:t>
            </a:r>
            <a:r>
              <a:rPr lang="en-US" dirty="0" err="1"/>
              <a:t>ini</a:t>
            </a:r>
            <a:r>
              <a:rPr lang="en-US" dirty="0"/>
              <a:t> data </a:t>
            </a:r>
            <a:r>
              <a:rPr lang="en-US" dirty="0" err="1"/>
              <a:t>mentah</a:t>
            </a:r>
            <a:r>
              <a:rPr lang="en-US" dirty="0"/>
              <a:t> </a:t>
            </a:r>
            <a:r>
              <a:rPr lang="en-US" dirty="0" err="1"/>
              <a:t>diubah</a:t>
            </a:r>
            <a:r>
              <a:rPr lang="en-US" dirty="0"/>
              <a:t> </a:t>
            </a:r>
            <a:r>
              <a:rPr lang="en-US" dirty="0" err="1"/>
              <a:t>menjadi</a:t>
            </a:r>
            <a:r>
              <a:rPr lang="en-US" dirty="0"/>
              <a:t> data </a:t>
            </a:r>
            <a:r>
              <a:rPr lang="en-US" dirty="0" err="1"/>
              <a:t>matang</a:t>
            </a:r>
            <a:r>
              <a:rPr lang="en-US" dirty="0"/>
              <a:t>. </a:t>
            </a:r>
            <a:r>
              <a:rPr lang="en-US" dirty="0" err="1"/>
              <a:t>Dilakukan</a:t>
            </a:r>
            <a:r>
              <a:rPr lang="en-US" dirty="0"/>
              <a:t> </a:t>
            </a:r>
            <a:r>
              <a:rPr lang="en-US" dirty="0" err="1"/>
              <a:t>pembersihan</a:t>
            </a:r>
            <a:r>
              <a:rPr lang="en-US" dirty="0"/>
              <a:t> data (</a:t>
            </a:r>
            <a:r>
              <a:rPr lang="en-US" i="1" dirty="0"/>
              <a:t>cleaning), </a:t>
            </a:r>
            <a:r>
              <a:rPr lang="en-US" dirty="0" err="1"/>
              <a:t>membuat</a:t>
            </a:r>
            <a:r>
              <a:rPr lang="en-US" dirty="0"/>
              <a:t> </a:t>
            </a:r>
            <a:r>
              <a:rPr lang="en-US" dirty="0" err="1"/>
              <a:t>duplikat</a:t>
            </a:r>
            <a:r>
              <a:rPr lang="en-US" dirty="0"/>
              <a:t>, </a:t>
            </a:r>
            <a:r>
              <a:rPr lang="en-US" dirty="0" err="1"/>
              <a:t>menangani</a:t>
            </a:r>
            <a:r>
              <a:rPr lang="en-US" dirty="0"/>
              <a:t>  </a:t>
            </a:r>
            <a:r>
              <a:rPr lang="en-US" i="1" dirty="0"/>
              <a:t>missing values, </a:t>
            </a:r>
            <a:r>
              <a:rPr lang="en-US" dirty="0"/>
              <a:t>dan </a:t>
            </a:r>
            <a:r>
              <a:rPr lang="en-US" dirty="0" err="1"/>
              <a:t>membuat</a:t>
            </a:r>
            <a:r>
              <a:rPr lang="en-US" dirty="0"/>
              <a:t> </a:t>
            </a:r>
            <a:r>
              <a:rPr lang="en-US" dirty="0" err="1"/>
              <a:t>fitur</a:t>
            </a:r>
            <a:r>
              <a:rPr lang="en-US" dirty="0"/>
              <a:t> </a:t>
            </a:r>
            <a:r>
              <a:rPr lang="en-US" dirty="0" err="1"/>
              <a:t>baru</a:t>
            </a:r>
            <a:r>
              <a:rPr lang="en-US" dirty="0"/>
              <a:t> </a:t>
            </a:r>
            <a:endParaRPr lang="en-ID" dirty="0"/>
          </a:p>
        </p:txBody>
      </p:sp>
    </p:spTree>
    <p:extLst>
      <p:ext uri="{BB962C8B-B14F-4D97-AF65-F5344CB8AC3E}">
        <p14:creationId xmlns:p14="http://schemas.microsoft.com/office/powerpoint/2010/main" val="3521197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6AC81A3E-ED84-4862-1E6B-3E37715C4F0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DE55C79-FB39-DF1B-31D6-0B4F9EB03C0C}"/>
              </a:ext>
            </a:extLst>
          </p:cNvPr>
          <p:cNvSpPr txBox="1"/>
          <p:nvPr/>
        </p:nvSpPr>
        <p:spPr>
          <a:xfrm>
            <a:off x="484189" y="700495"/>
            <a:ext cx="4587344" cy="523220"/>
          </a:xfrm>
          <a:prstGeom prst="rect">
            <a:avLst/>
          </a:prstGeom>
          <a:noFill/>
        </p:spPr>
        <p:txBody>
          <a:bodyPr wrap="square" rtlCol="0">
            <a:spAutoFit/>
          </a:bodyPr>
          <a:lstStyle/>
          <a:p>
            <a:r>
              <a:rPr lang="en-US" sz="2800" dirty="0">
                <a:solidFill>
                  <a:schemeClr val="accent1"/>
                </a:solidFill>
              </a:rPr>
              <a:t>4. Modeling</a:t>
            </a:r>
            <a:endParaRPr lang="en-ID" sz="2800" dirty="0">
              <a:solidFill>
                <a:schemeClr val="accent1"/>
              </a:solidFill>
            </a:endParaRPr>
          </a:p>
        </p:txBody>
      </p:sp>
      <p:sp>
        <p:nvSpPr>
          <p:cNvPr id="8" name="TextBox 7">
            <a:extLst>
              <a:ext uri="{FF2B5EF4-FFF2-40B4-BE49-F238E27FC236}">
                <a16:creationId xmlns:a16="http://schemas.microsoft.com/office/drawing/2014/main" id="{34F499FD-192B-78A4-D17A-A9E5B5EE3534}"/>
              </a:ext>
            </a:extLst>
          </p:cNvPr>
          <p:cNvSpPr txBox="1"/>
          <p:nvPr/>
        </p:nvSpPr>
        <p:spPr>
          <a:xfrm>
            <a:off x="867143" y="1223715"/>
            <a:ext cx="6807565" cy="338554"/>
          </a:xfrm>
          <a:prstGeom prst="rect">
            <a:avLst/>
          </a:prstGeom>
          <a:noFill/>
        </p:spPr>
        <p:txBody>
          <a:bodyPr wrap="square" rtlCol="0">
            <a:spAutoFit/>
          </a:bodyPr>
          <a:lstStyle/>
          <a:p>
            <a:r>
              <a:rPr lang="en-US" sz="1600" dirty="0" err="1"/>
              <a:t>Melakukan</a:t>
            </a:r>
            <a:r>
              <a:rPr lang="en-US" sz="1600" dirty="0"/>
              <a:t> </a:t>
            </a:r>
            <a:r>
              <a:rPr lang="en-US" sz="1600" dirty="0" err="1"/>
              <a:t>agregasi</a:t>
            </a:r>
            <a:r>
              <a:rPr lang="en-US" sz="1600" dirty="0"/>
              <a:t>: </a:t>
            </a:r>
            <a:r>
              <a:rPr lang="en-US" sz="1600" dirty="0" err="1"/>
              <a:t>Menghitung</a:t>
            </a:r>
            <a:r>
              <a:rPr lang="en-US" sz="1600" dirty="0"/>
              <a:t> total </a:t>
            </a:r>
            <a:r>
              <a:rPr lang="en-US" sz="1600" dirty="0" err="1"/>
              <a:t>penjualan</a:t>
            </a:r>
            <a:r>
              <a:rPr lang="en-US" sz="1600" dirty="0"/>
              <a:t> </a:t>
            </a:r>
            <a:r>
              <a:rPr lang="en-US" sz="1600" i="1" dirty="0"/>
              <a:t>Game </a:t>
            </a:r>
            <a:r>
              <a:rPr lang="en-US" sz="1600" dirty="0"/>
              <a:t>per </a:t>
            </a:r>
            <a:r>
              <a:rPr lang="en-US" sz="1600" i="1" dirty="0"/>
              <a:t>Genre</a:t>
            </a:r>
            <a:endParaRPr lang="en-US" sz="1600" dirty="0"/>
          </a:p>
        </p:txBody>
      </p:sp>
      <p:pic>
        <p:nvPicPr>
          <p:cNvPr id="4" name="Picture 3">
            <a:extLst>
              <a:ext uri="{FF2B5EF4-FFF2-40B4-BE49-F238E27FC236}">
                <a16:creationId xmlns:a16="http://schemas.microsoft.com/office/drawing/2014/main" id="{418543C1-1117-58B6-5B85-84F16832EAA8}"/>
              </a:ext>
            </a:extLst>
          </p:cNvPr>
          <p:cNvPicPr>
            <a:picLocks noChangeAspect="1"/>
          </p:cNvPicPr>
          <p:nvPr/>
        </p:nvPicPr>
        <p:blipFill>
          <a:blip r:embed="rId3"/>
          <a:stretch>
            <a:fillRect/>
          </a:stretch>
        </p:blipFill>
        <p:spPr>
          <a:xfrm>
            <a:off x="972203" y="1746935"/>
            <a:ext cx="3801674" cy="2306247"/>
          </a:xfrm>
          <a:prstGeom prst="rect">
            <a:avLst/>
          </a:prstGeom>
        </p:spPr>
      </p:pic>
      <p:sp>
        <p:nvSpPr>
          <p:cNvPr id="7" name="TextBox 6">
            <a:extLst>
              <a:ext uri="{FF2B5EF4-FFF2-40B4-BE49-F238E27FC236}">
                <a16:creationId xmlns:a16="http://schemas.microsoft.com/office/drawing/2014/main" id="{AC2E4695-16CB-2E25-22BC-36D9F3CB587E}"/>
              </a:ext>
            </a:extLst>
          </p:cNvPr>
          <p:cNvSpPr txBox="1"/>
          <p:nvPr/>
        </p:nvSpPr>
        <p:spPr>
          <a:xfrm>
            <a:off x="4773877" y="1746935"/>
            <a:ext cx="4370123" cy="1077218"/>
          </a:xfrm>
          <a:prstGeom prst="rect">
            <a:avLst/>
          </a:prstGeom>
          <a:noFill/>
        </p:spPr>
        <p:txBody>
          <a:bodyPr wrap="square" rtlCol="0">
            <a:spAutoFit/>
          </a:bodyPr>
          <a:lstStyle/>
          <a:p>
            <a:r>
              <a:rPr lang="en-US" sz="1600" dirty="0" err="1"/>
              <a:t>Berdasarkan</a:t>
            </a:r>
            <a:r>
              <a:rPr lang="en-US" sz="1600" dirty="0"/>
              <a:t> </a:t>
            </a:r>
            <a:r>
              <a:rPr lang="en-US" sz="1600" dirty="0" err="1"/>
              <a:t>hasil</a:t>
            </a:r>
            <a:r>
              <a:rPr lang="en-US" sz="1600" dirty="0"/>
              <a:t> </a:t>
            </a:r>
            <a:r>
              <a:rPr lang="en-US" sz="1600" dirty="0" err="1"/>
              <a:t>agregasi</a:t>
            </a:r>
            <a:r>
              <a:rPr lang="en-US" sz="1600" dirty="0"/>
              <a:t> </a:t>
            </a:r>
            <a:r>
              <a:rPr lang="en-US" sz="1600" dirty="0" err="1"/>
              <a:t>dari</a:t>
            </a:r>
            <a:r>
              <a:rPr lang="en-US" sz="1600" dirty="0"/>
              <a:t> </a:t>
            </a:r>
            <a:r>
              <a:rPr lang="en-US" sz="1600" dirty="0" err="1"/>
              <a:t>tahun</a:t>
            </a:r>
            <a:r>
              <a:rPr lang="en-US" sz="1600" dirty="0"/>
              <a:t> 2005 </a:t>
            </a:r>
            <a:r>
              <a:rPr lang="en-US" sz="1600" dirty="0" err="1"/>
              <a:t>sampai</a:t>
            </a:r>
            <a:r>
              <a:rPr lang="en-US" sz="1600" dirty="0"/>
              <a:t> </a:t>
            </a:r>
            <a:r>
              <a:rPr lang="en-US" sz="1600" dirty="0" err="1"/>
              <a:t>sekarang</a:t>
            </a:r>
            <a:r>
              <a:rPr lang="en-US" sz="1600" dirty="0"/>
              <a:t> </a:t>
            </a:r>
            <a:r>
              <a:rPr lang="en-US" sz="1600" dirty="0" err="1"/>
              <a:t>ternyata</a:t>
            </a:r>
            <a:r>
              <a:rPr lang="en-US" sz="1600" dirty="0"/>
              <a:t> </a:t>
            </a:r>
            <a:r>
              <a:rPr lang="en-US" sz="1600" i="1" dirty="0"/>
              <a:t>game </a:t>
            </a:r>
            <a:r>
              <a:rPr lang="en-US" sz="1600" dirty="0" err="1"/>
              <a:t>dengan</a:t>
            </a:r>
            <a:r>
              <a:rPr lang="en-US" sz="1600" dirty="0"/>
              <a:t> </a:t>
            </a:r>
            <a:r>
              <a:rPr lang="en-US" sz="1600" i="1" dirty="0"/>
              <a:t>genre action </a:t>
            </a:r>
            <a:r>
              <a:rPr lang="en-US" sz="1600" dirty="0"/>
              <a:t>sangat </a:t>
            </a:r>
            <a:r>
              <a:rPr lang="en-US" sz="1600" dirty="0" err="1"/>
              <a:t>diminati</a:t>
            </a:r>
            <a:r>
              <a:rPr lang="en-US" sz="1600" dirty="0"/>
              <a:t> oleh </a:t>
            </a:r>
            <a:r>
              <a:rPr lang="en-US" sz="1600" dirty="0" err="1"/>
              <a:t>penikmat</a:t>
            </a:r>
            <a:r>
              <a:rPr lang="en-US" sz="1600" dirty="0"/>
              <a:t> </a:t>
            </a:r>
            <a:r>
              <a:rPr lang="en-US" sz="1600" i="1" dirty="0"/>
              <a:t>game</a:t>
            </a:r>
            <a:r>
              <a:rPr lang="en-US" sz="1600" dirty="0"/>
              <a:t> </a:t>
            </a:r>
            <a:r>
              <a:rPr lang="en-US" sz="1600" dirty="0" err="1"/>
              <a:t>disusul</a:t>
            </a:r>
            <a:r>
              <a:rPr lang="en-US" sz="1600" dirty="0"/>
              <a:t> </a:t>
            </a:r>
            <a:r>
              <a:rPr lang="en-US" sz="1600" i="1" dirty="0"/>
              <a:t>sports </a:t>
            </a:r>
            <a:r>
              <a:rPr lang="en-US" sz="1600" dirty="0"/>
              <a:t>dan </a:t>
            </a:r>
            <a:r>
              <a:rPr lang="en-US" sz="1600" i="1" dirty="0"/>
              <a:t>shooter</a:t>
            </a:r>
            <a:endParaRPr lang="en-US" sz="1600" dirty="0"/>
          </a:p>
        </p:txBody>
      </p:sp>
    </p:spTree>
    <p:extLst>
      <p:ext uri="{BB962C8B-B14F-4D97-AF65-F5344CB8AC3E}">
        <p14:creationId xmlns:p14="http://schemas.microsoft.com/office/powerpoint/2010/main" val="420507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a:extLst>
            <a:ext uri="{FF2B5EF4-FFF2-40B4-BE49-F238E27FC236}">
              <a16:creationId xmlns:a16="http://schemas.microsoft.com/office/drawing/2014/main" id="{8FD845B6-2580-02B8-8BB1-E5D65B3D7EF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238D97B-B428-5B05-27C5-33AF6B39D69C}"/>
              </a:ext>
            </a:extLst>
          </p:cNvPr>
          <p:cNvSpPr txBox="1"/>
          <p:nvPr/>
        </p:nvSpPr>
        <p:spPr>
          <a:xfrm>
            <a:off x="859691" y="953058"/>
            <a:ext cx="6807565" cy="584775"/>
          </a:xfrm>
          <a:prstGeom prst="rect">
            <a:avLst/>
          </a:prstGeom>
          <a:noFill/>
        </p:spPr>
        <p:txBody>
          <a:bodyPr wrap="square" rtlCol="0">
            <a:spAutoFit/>
          </a:bodyPr>
          <a:lstStyle/>
          <a:p>
            <a:r>
              <a:rPr lang="en-US" sz="1600" dirty="0" err="1"/>
              <a:t>Melakukan</a:t>
            </a:r>
            <a:r>
              <a:rPr lang="en-US" sz="1600" dirty="0"/>
              <a:t> </a:t>
            </a:r>
            <a:r>
              <a:rPr lang="en-US" sz="1600" dirty="0" err="1"/>
              <a:t>tren</a:t>
            </a:r>
            <a:r>
              <a:rPr lang="en-US" sz="1600" dirty="0"/>
              <a:t>: </a:t>
            </a:r>
            <a:r>
              <a:rPr lang="en-US" sz="1600" dirty="0" err="1"/>
              <a:t>Menghitung</a:t>
            </a:r>
            <a:r>
              <a:rPr lang="en-US" sz="1600" dirty="0"/>
              <a:t> </a:t>
            </a:r>
            <a:r>
              <a:rPr lang="en-US" sz="1600" dirty="0" err="1"/>
              <a:t>kenaikan</a:t>
            </a:r>
            <a:r>
              <a:rPr lang="en-US" sz="1600" dirty="0"/>
              <a:t>/</a:t>
            </a:r>
            <a:r>
              <a:rPr lang="en-US" sz="1600" dirty="0" err="1"/>
              <a:t>penurunan</a:t>
            </a:r>
            <a:r>
              <a:rPr lang="en-US" sz="1600" dirty="0"/>
              <a:t> </a:t>
            </a:r>
            <a:r>
              <a:rPr lang="en-US" sz="1600" dirty="0" err="1"/>
              <a:t>penjualan</a:t>
            </a:r>
            <a:r>
              <a:rPr lang="en-US" sz="1600" dirty="0"/>
              <a:t> </a:t>
            </a:r>
            <a:r>
              <a:rPr lang="en-US" sz="1600" dirty="0" err="1"/>
              <a:t>dari</a:t>
            </a:r>
            <a:r>
              <a:rPr lang="en-US" sz="1600" dirty="0"/>
              <a:t> </a:t>
            </a:r>
            <a:r>
              <a:rPr lang="en-US" sz="1600" dirty="0" err="1"/>
              <a:t>tahun</a:t>
            </a:r>
            <a:r>
              <a:rPr lang="en-US" sz="1600" dirty="0"/>
              <a:t> </a:t>
            </a:r>
            <a:r>
              <a:rPr lang="en-US" sz="1600" dirty="0" err="1"/>
              <a:t>ke</a:t>
            </a:r>
            <a:r>
              <a:rPr lang="en-US" sz="1600" dirty="0"/>
              <a:t> </a:t>
            </a:r>
            <a:r>
              <a:rPr lang="en-US" sz="1600" dirty="0" err="1"/>
              <a:t>tahun</a:t>
            </a:r>
            <a:endParaRPr lang="en-US" sz="1600" dirty="0"/>
          </a:p>
        </p:txBody>
      </p:sp>
      <p:sp>
        <p:nvSpPr>
          <p:cNvPr id="7" name="TextBox 6">
            <a:extLst>
              <a:ext uri="{FF2B5EF4-FFF2-40B4-BE49-F238E27FC236}">
                <a16:creationId xmlns:a16="http://schemas.microsoft.com/office/drawing/2014/main" id="{A4B38417-2193-A42F-9D8B-5FDD4403398B}"/>
              </a:ext>
            </a:extLst>
          </p:cNvPr>
          <p:cNvSpPr txBox="1"/>
          <p:nvPr/>
        </p:nvSpPr>
        <p:spPr>
          <a:xfrm>
            <a:off x="4947632" y="1773543"/>
            <a:ext cx="3869938" cy="1077218"/>
          </a:xfrm>
          <a:prstGeom prst="rect">
            <a:avLst/>
          </a:prstGeom>
          <a:noFill/>
        </p:spPr>
        <p:txBody>
          <a:bodyPr wrap="square" rtlCol="0">
            <a:spAutoFit/>
          </a:bodyPr>
          <a:lstStyle/>
          <a:p>
            <a:pPr algn="just"/>
            <a:r>
              <a:rPr lang="en-US" sz="1600" dirty="0" err="1"/>
              <a:t>Semenjak</a:t>
            </a:r>
            <a:r>
              <a:rPr lang="en-US" sz="1600" dirty="0"/>
              <a:t> </a:t>
            </a:r>
            <a:r>
              <a:rPr lang="en-US" sz="1600" dirty="0" err="1"/>
              <a:t>tahun</a:t>
            </a:r>
            <a:r>
              <a:rPr lang="en-US" sz="1600" dirty="0"/>
              <a:t> 2006 </a:t>
            </a:r>
            <a:r>
              <a:rPr lang="en-US" sz="1600" dirty="0" err="1"/>
              <a:t>sampai</a:t>
            </a:r>
            <a:r>
              <a:rPr lang="en-US" sz="1600" dirty="0"/>
              <a:t> </a:t>
            </a:r>
            <a:r>
              <a:rPr lang="en-US" sz="1600" dirty="0" err="1"/>
              <a:t>sekarang</a:t>
            </a:r>
            <a:r>
              <a:rPr lang="en-US" sz="1600" dirty="0"/>
              <a:t> </a:t>
            </a:r>
            <a:r>
              <a:rPr lang="en-US" sz="1600" i="1" dirty="0"/>
              <a:t>game </a:t>
            </a:r>
            <a:r>
              <a:rPr lang="en-US" sz="1600" dirty="0" err="1"/>
              <a:t>dengan</a:t>
            </a:r>
            <a:r>
              <a:rPr lang="en-US" sz="1600" dirty="0"/>
              <a:t> </a:t>
            </a:r>
            <a:r>
              <a:rPr lang="en-US" sz="1600" i="1" dirty="0"/>
              <a:t>genre action </a:t>
            </a:r>
            <a:r>
              <a:rPr lang="en-US" sz="1600" dirty="0" err="1"/>
              <a:t>merupakan</a:t>
            </a:r>
            <a:r>
              <a:rPr lang="en-US" sz="1600" dirty="0"/>
              <a:t> </a:t>
            </a:r>
            <a:r>
              <a:rPr lang="en-US" sz="1600" i="1" dirty="0"/>
              <a:t>game</a:t>
            </a:r>
            <a:r>
              <a:rPr lang="en-US" sz="1600" dirty="0"/>
              <a:t> yang </a:t>
            </a:r>
            <a:r>
              <a:rPr lang="en-US" sz="1600" dirty="0" err="1"/>
              <a:t>memiliki</a:t>
            </a:r>
            <a:r>
              <a:rPr lang="en-US" sz="1600" dirty="0"/>
              <a:t> </a:t>
            </a:r>
            <a:r>
              <a:rPr lang="en-US" sz="1600" dirty="0" err="1"/>
              <a:t>penjualan</a:t>
            </a:r>
            <a:r>
              <a:rPr lang="en-US" sz="1600" dirty="0"/>
              <a:t> </a:t>
            </a:r>
            <a:r>
              <a:rPr lang="en-US" sz="1600" dirty="0" err="1"/>
              <a:t>tertinggi</a:t>
            </a:r>
            <a:r>
              <a:rPr lang="en-US" sz="1600" dirty="0"/>
              <a:t> </a:t>
            </a:r>
            <a:r>
              <a:rPr lang="en-US" sz="1600" dirty="0" err="1"/>
              <a:t>dibandingkan</a:t>
            </a:r>
            <a:r>
              <a:rPr lang="en-US" sz="1600" dirty="0"/>
              <a:t> </a:t>
            </a:r>
            <a:r>
              <a:rPr lang="en-US" sz="1600" dirty="0" err="1"/>
              <a:t>dengan</a:t>
            </a:r>
            <a:r>
              <a:rPr lang="en-US" sz="1600" dirty="0"/>
              <a:t> </a:t>
            </a:r>
            <a:r>
              <a:rPr lang="en-US" sz="1600" i="1" dirty="0"/>
              <a:t>genre </a:t>
            </a:r>
            <a:r>
              <a:rPr lang="en-US" sz="1600" dirty="0"/>
              <a:t>lain</a:t>
            </a:r>
          </a:p>
        </p:txBody>
      </p:sp>
      <p:pic>
        <p:nvPicPr>
          <p:cNvPr id="11" name="Picture 10">
            <a:extLst>
              <a:ext uri="{FF2B5EF4-FFF2-40B4-BE49-F238E27FC236}">
                <a16:creationId xmlns:a16="http://schemas.microsoft.com/office/drawing/2014/main" id="{9A622391-6C12-F477-C994-91A48ADA33DD}"/>
              </a:ext>
            </a:extLst>
          </p:cNvPr>
          <p:cNvPicPr>
            <a:picLocks noChangeAspect="1"/>
          </p:cNvPicPr>
          <p:nvPr/>
        </p:nvPicPr>
        <p:blipFill>
          <a:blip r:embed="rId3"/>
          <a:stretch>
            <a:fillRect/>
          </a:stretch>
        </p:blipFill>
        <p:spPr>
          <a:xfrm>
            <a:off x="859691" y="1750091"/>
            <a:ext cx="4087941" cy="2229046"/>
          </a:xfrm>
          <a:prstGeom prst="rect">
            <a:avLst/>
          </a:prstGeom>
        </p:spPr>
      </p:pic>
    </p:spTree>
    <p:extLst>
      <p:ext uri="{BB962C8B-B14F-4D97-AF65-F5344CB8AC3E}">
        <p14:creationId xmlns:p14="http://schemas.microsoft.com/office/powerpoint/2010/main" val="26308742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602</Words>
  <Application>Microsoft Office PowerPoint</Application>
  <PresentationFormat>On-screen Show (16:9)</PresentationFormat>
  <Paragraphs>50</Paragraphs>
  <Slides>17</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Poppins SemiBold</vt:lpstr>
      <vt:lpstr>Poppins</vt:lpstr>
      <vt:lpstr>Poppins Light</vt:lpstr>
      <vt:lpstr>Arial</vt:lpstr>
      <vt:lpstr>Simple Light</vt:lpstr>
      <vt:lpstr>Simple Light</vt:lpstr>
      <vt:lpstr>ANALISIS TREN GLOBAL UNTUK STRATEGI PELUNCURAN GAME BARU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Iqbal Alfaridzi Hakim</dc:creator>
  <cp:lastModifiedBy>Iqbal Alfaridzi Hakim</cp:lastModifiedBy>
  <cp:revision>13</cp:revision>
  <dcterms:modified xsi:type="dcterms:W3CDTF">2025-12-05T02:16:34Z</dcterms:modified>
</cp:coreProperties>
</file>